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95" r:id="rId3"/>
    <p:sldId id="296" r:id="rId4"/>
    <p:sldId id="297" r:id="rId5"/>
    <p:sldId id="298" r:id="rId6"/>
    <p:sldId id="299" r:id="rId7"/>
    <p:sldId id="300" r:id="rId8"/>
    <p:sldId id="301" r:id="rId9"/>
    <p:sldId id="302" r:id="rId10"/>
    <p:sldId id="303" r:id="rId11"/>
    <p:sldId id="304" r:id="rId12"/>
    <p:sldId id="305" r:id="rId13"/>
    <p:sldId id="306" r:id="rId14"/>
    <p:sldId id="316" r:id="rId15"/>
    <p:sldId id="307" r:id="rId16"/>
    <p:sldId id="308" r:id="rId17"/>
    <p:sldId id="309" r:id="rId18"/>
    <p:sldId id="311" r:id="rId19"/>
    <p:sldId id="312" r:id="rId20"/>
    <p:sldId id="269" r:id="rId21"/>
    <p:sldId id="270" r:id="rId22"/>
    <p:sldId id="271" r:id="rId23"/>
    <p:sldId id="273" r:id="rId24"/>
    <p:sldId id="275" r:id="rId25"/>
    <p:sldId id="276" r:id="rId26"/>
    <p:sldId id="259" r:id="rId27"/>
    <p:sldId id="263" r:id="rId28"/>
    <p:sldId id="264" r:id="rId29"/>
    <p:sldId id="262" r:id="rId30"/>
    <p:sldId id="260" r:id="rId31"/>
    <p:sldId id="285" r:id="rId32"/>
    <p:sldId id="293" r:id="rId33"/>
    <p:sldId id="287" r:id="rId34"/>
    <p:sldId id="288" r:id="rId35"/>
    <p:sldId id="290" r:id="rId36"/>
    <p:sldId id="292" r:id="rId37"/>
    <p:sldId id="261" r:id="rId38"/>
    <p:sldId id="317" r:id="rId39"/>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4" d="100"/>
          <a:sy n="64" d="100"/>
        </p:scale>
        <p:origin x="-1482"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BBFD87-BC3B-4668-B983-1550B4836C7F}" type="datetimeFigureOut">
              <a:rPr lang="es-CO" smtClean="0"/>
              <a:t>21/12/2012</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EEBEE5-C0C3-4609-B9DB-868448AF5915}" type="slidenum">
              <a:rPr lang="es-CO" smtClean="0"/>
              <a:t>‹Nº›</a:t>
            </a:fld>
            <a:endParaRPr lang="es-CO"/>
          </a:p>
        </p:txBody>
      </p:sp>
    </p:spTree>
    <p:extLst>
      <p:ext uri="{BB962C8B-B14F-4D97-AF65-F5344CB8AC3E}">
        <p14:creationId xmlns:p14="http://schemas.microsoft.com/office/powerpoint/2010/main" val="2503001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0DEC6508-A4D3-45F0-BE56-26E5AB7AA90C}" type="slidenum">
              <a:rPr lang="es-ES"/>
              <a:pPr/>
              <a:t>6</a:t>
            </a:fld>
            <a:endParaRPr lang="es-E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FD4B0C53-ABC0-42D4-B63D-FB76BAB7C3CB}" type="slidenum">
              <a:rPr lang="es-ES"/>
              <a:pPr/>
              <a:t>8</a:t>
            </a:fld>
            <a:endParaRPr lang="es-E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xfrm>
            <a:off x="913904" y="4343401"/>
            <a:ext cx="5030194" cy="4114800"/>
          </a:xfrm>
          <a:noFill/>
          <a:ln/>
        </p:spPr>
        <p:txBody>
          <a:bodyPr/>
          <a:lstStyle/>
          <a:p>
            <a:pPr eaLnBrk="1" hangingPunct="1"/>
            <a:endParaRPr lang="es-E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85699CB4-E87D-49B7-B9E5-C60ACA6BD2D9}" type="datetimeFigureOut">
              <a:rPr lang="es-CO" smtClean="0"/>
              <a:t>21/12/2012</a:t>
            </a:fld>
            <a:endParaRPr lang="es-CO"/>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CO"/>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6AB7DF68-E6FB-4833-AFB2-EE11CBC1F62F}" type="slidenum">
              <a:rPr lang="es-CO" smtClean="0"/>
              <a:t>‹Nº›</a:t>
            </a:fld>
            <a:endParaRPr lang="es-CO"/>
          </a:p>
        </p:txBody>
      </p:sp>
    </p:spTree>
    <p:extLst>
      <p:ext uri="{BB962C8B-B14F-4D97-AF65-F5344CB8AC3E}">
        <p14:creationId xmlns:p14="http://schemas.microsoft.com/office/powerpoint/2010/main" val="1493269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Tree>
    <p:extLst>
      <p:ext uri="{BB962C8B-B14F-4D97-AF65-F5344CB8AC3E}">
        <p14:creationId xmlns:p14="http://schemas.microsoft.com/office/powerpoint/2010/main" val="3494927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85699CB4-E87D-49B7-B9E5-C60ACA6BD2D9}" type="datetimeFigureOut">
              <a:rPr lang="es-CO" smtClean="0"/>
              <a:t>21/12/2012</a:t>
            </a:fld>
            <a:endParaRPr lang="es-CO"/>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CO"/>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6AB7DF68-E6FB-4833-AFB2-EE11CBC1F62F}" type="slidenum">
              <a:rPr lang="es-CO" smtClean="0"/>
              <a:t>‹Nº›</a:t>
            </a:fld>
            <a:endParaRPr lang="es-CO"/>
          </a:p>
        </p:txBody>
      </p:sp>
    </p:spTree>
    <p:extLst>
      <p:ext uri="{BB962C8B-B14F-4D97-AF65-F5344CB8AC3E}">
        <p14:creationId xmlns:p14="http://schemas.microsoft.com/office/powerpoint/2010/main" val="1613923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85699CB4-E87D-49B7-B9E5-C60ACA6BD2D9}" type="datetimeFigureOut">
              <a:rPr lang="es-CO" smtClean="0"/>
              <a:t>21/12/2012</a:t>
            </a:fld>
            <a:endParaRPr lang="es-CO"/>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CO"/>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6AB7DF68-E6FB-4833-AFB2-EE11CBC1F62F}" type="slidenum">
              <a:rPr lang="es-CO" smtClean="0"/>
              <a:t>‹Nº›</a:t>
            </a:fld>
            <a:endParaRPr lang="es-CO"/>
          </a:p>
        </p:txBody>
      </p:sp>
    </p:spTree>
    <p:extLst>
      <p:ext uri="{BB962C8B-B14F-4D97-AF65-F5344CB8AC3E}">
        <p14:creationId xmlns:p14="http://schemas.microsoft.com/office/powerpoint/2010/main" val="4122036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7" name="6 CuadroTexto"/>
          <p:cNvSpPr txBox="1"/>
          <p:nvPr userDrawn="1"/>
        </p:nvSpPr>
        <p:spPr>
          <a:xfrm>
            <a:off x="6065984" y="6528900"/>
            <a:ext cx="3059832" cy="307777"/>
          </a:xfrm>
          <a:prstGeom prst="rect">
            <a:avLst/>
          </a:prstGeom>
          <a:noFill/>
        </p:spPr>
        <p:txBody>
          <a:bodyPr wrap="square" rtlCol="0">
            <a:spAutoFit/>
          </a:bodyPr>
          <a:lstStyle/>
          <a:p>
            <a:pPr algn="r"/>
            <a:r>
              <a:rPr lang="es-CO" sz="1400" i="1" dirty="0" smtClean="0">
                <a:latin typeface="Century Gothic" pitchFamily="34" charset="0"/>
              </a:rPr>
              <a:t>RIESGO</a:t>
            </a:r>
            <a:r>
              <a:rPr lang="es-CO" sz="1400" i="1" baseline="0" dirty="0" smtClean="0">
                <a:latin typeface="Century Gothic" pitchFamily="34" charset="0"/>
              </a:rPr>
              <a:t> ELÉCTRICO</a:t>
            </a:r>
            <a:endParaRPr lang="es-CO" sz="1400" i="1" dirty="0">
              <a:latin typeface="Century Gothic" pitchFamily="34" charset="0"/>
            </a:endParaRPr>
          </a:p>
        </p:txBody>
      </p:sp>
      <p:sp>
        <p:nvSpPr>
          <p:cNvPr id="8" name="7 CuadroTexto"/>
          <p:cNvSpPr txBox="1"/>
          <p:nvPr userDrawn="1"/>
        </p:nvSpPr>
        <p:spPr>
          <a:xfrm>
            <a:off x="1475656" y="0"/>
            <a:ext cx="2592288" cy="307777"/>
          </a:xfrm>
          <a:prstGeom prst="rect">
            <a:avLst/>
          </a:prstGeom>
          <a:noFill/>
        </p:spPr>
        <p:txBody>
          <a:bodyPr wrap="square" rtlCol="0">
            <a:spAutoFit/>
          </a:bodyPr>
          <a:lstStyle/>
          <a:p>
            <a:r>
              <a:rPr lang="es-CO" sz="1400" dirty="0" smtClean="0">
                <a:latin typeface="Century Gothic" pitchFamily="34" charset="0"/>
              </a:rPr>
              <a:t>SEGURIDAD</a:t>
            </a:r>
            <a:r>
              <a:rPr lang="es-CO" sz="1400" baseline="0" dirty="0" smtClean="0">
                <a:latin typeface="Century Gothic" pitchFamily="34" charset="0"/>
              </a:rPr>
              <a:t> INDUSTRIAL</a:t>
            </a:r>
            <a:endParaRPr lang="es-CO" sz="1400" dirty="0">
              <a:latin typeface="Century Gothic" pitchFamily="34" charset="0"/>
            </a:endParaRPr>
          </a:p>
        </p:txBody>
      </p:sp>
      <p:cxnSp>
        <p:nvCxnSpPr>
          <p:cNvPr id="10" name="9 Conector recto"/>
          <p:cNvCxnSpPr/>
          <p:nvPr userDrawn="1"/>
        </p:nvCxnSpPr>
        <p:spPr>
          <a:xfrm>
            <a:off x="1475656" y="307777"/>
            <a:ext cx="7344816"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10 Conector recto"/>
          <p:cNvCxnSpPr/>
          <p:nvPr userDrawn="1"/>
        </p:nvCxnSpPr>
        <p:spPr>
          <a:xfrm>
            <a:off x="1628056" y="6491536"/>
            <a:ext cx="7344816"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08519" y="-99391"/>
            <a:ext cx="1554582" cy="214612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08519" y="1883886"/>
            <a:ext cx="1554581" cy="204917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08519" y="3717033"/>
            <a:ext cx="1554582" cy="136815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108519" y="4778565"/>
            <a:ext cx="1584175" cy="217882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108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5"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6.png"/><Relationship Id="rId4" Type="http://schemas.openxmlformats.org/officeDocument/2006/relationships/oleObject" Target="../embeddings/oleObject1.bin"/></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475656" y="2132857"/>
            <a:ext cx="7340352" cy="1440160"/>
          </a:xfrm>
          <a:effectLst>
            <a:reflection blurRad="6350" stA="52000" endA="300" endPos="35000" dir="5400000" sy="-100000" algn="bl" rotWithShape="0"/>
          </a:effectLst>
        </p:spPr>
        <p:txBody>
          <a:bodyPr/>
          <a:lstStyle/>
          <a:p>
            <a:r>
              <a:rPr lang="es-CO" sz="4800" b="1" dirty="0" smtClean="0">
                <a:effectLst>
                  <a:outerShdw blurRad="38100" dist="38100" dir="2700000" algn="tl">
                    <a:srgbClr val="000000">
                      <a:alpha val="43137"/>
                    </a:srgbClr>
                  </a:outerShdw>
                </a:effectLst>
                <a:latin typeface="Century Gothic" pitchFamily="34" charset="0"/>
              </a:rPr>
              <a:t>RIESGO ELÉCTRICO</a:t>
            </a:r>
            <a:endParaRPr lang="es-CO" sz="4800" b="1" dirty="0">
              <a:effectLst>
                <a:outerShdw blurRad="38100" dist="38100" dir="2700000" algn="tl">
                  <a:srgbClr val="000000">
                    <a:alpha val="43137"/>
                  </a:srgbClr>
                </a:outerShdw>
              </a:effectLst>
              <a:latin typeface="Century Gothic" pitchFamily="34" charset="0"/>
            </a:endParaRPr>
          </a:p>
        </p:txBody>
      </p:sp>
      <p:sp>
        <p:nvSpPr>
          <p:cNvPr id="3" name="2 Subtítulo"/>
          <p:cNvSpPr>
            <a:spLocks noGrp="1"/>
          </p:cNvSpPr>
          <p:nvPr>
            <p:ph type="subTitle" idx="1"/>
          </p:nvPr>
        </p:nvSpPr>
        <p:spPr>
          <a:xfrm>
            <a:off x="1691680" y="4005064"/>
            <a:ext cx="6768752" cy="2520280"/>
          </a:xfrm>
        </p:spPr>
        <p:txBody>
          <a:bodyPr/>
          <a:lstStyle/>
          <a:p>
            <a:r>
              <a:rPr lang="es-CO" dirty="0" smtClean="0">
                <a:solidFill>
                  <a:schemeClr val="bg1">
                    <a:lumMod val="50000"/>
                  </a:schemeClr>
                </a:solidFill>
                <a:latin typeface="Century Gothic" pitchFamily="34" charset="0"/>
              </a:rPr>
              <a:t>Melissa </a:t>
            </a:r>
            <a:r>
              <a:rPr lang="es-CO" dirty="0" smtClean="0">
                <a:solidFill>
                  <a:schemeClr val="bg1">
                    <a:lumMod val="50000"/>
                  </a:schemeClr>
                </a:solidFill>
                <a:latin typeface="Century Gothic" pitchFamily="34" charset="0"/>
              </a:rPr>
              <a:t>López Beltrán</a:t>
            </a:r>
          </a:p>
          <a:p>
            <a:endParaRPr lang="es-CO" dirty="0" smtClean="0">
              <a:solidFill>
                <a:schemeClr val="bg1">
                  <a:lumMod val="50000"/>
                </a:schemeClr>
              </a:solidFill>
              <a:latin typeface="Century Gothic" pitchFamily="34" charset="0"/>
            </a:endParaRPr>
          </a:p>
          <a:p>
            <a:r>
              <a:rPr lang="es-CO" sz="2000" dirty="0" smtClean="0">
                <a:solidFill>
                  <a:schemeClr val="bg1">
                    <a:lumMod val="50000"/>
                  </a:schemeClr>
                </a:solidFill>
                <a:latin typeface="Century Gothic" pitchFamily="34" charset="0"/>
              </a:rPr>
              <a:t>Universidad del Tolima</a:t>
            </a:r>
          </a:p>
          <a:p>
            <a:r>
              <a:rPr lang="es-CO" sz="2000" dirty="0" smtClean="0">
                <a:solidFill>
                  <a:schemeClr val="bg1">
                    <a:lumMod val="50000"/>
                  </a:schemeClr>
                </a:solidFill>
                <a:latin typeface="Century Gothic" pitchFamily="34" charset="0"/>
              </a:rPr>
              <a:t>Programa de Ingeniería Agroindustrial</a:t>
            </a:r>
            <a:endParaRPr lang="es-CO" sz="2000" dirty="0">
              <a:solidFill>
                <a:schemeClr val="bg1">
                  <a:lumMod val="50000"/>
                </a:schemeClr>
              </a:solidFill>
              <a:latin typeface="Century Gothic" pitchFamily="34" charset="0"/>
            </a:endParaRPr>
          </a:p>
        </p:txBody>
      </p:sp>
    </p:spTree>
    <p:extLst>
      <p:ext uri="{BB962C8B-B14F-4D97-AF65-F5344CB8AC3E}">
        <p14:creationId xmlns:p14="http://schemas.microsoft.com/office/powerpoint/2010/main" val="11349533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475656" y="1772816"/>
            <a:ext cx="7560840" cy="4093428"/>
          </a:xfrm>
          <a:prstGeom prst="rect">
            <a:avLst/>
          </a:prstGeom>
        </p:spPr>
        <p:txBody>
          <a:bodyPr wrap="square">
            <a:spAutoFit/>
          </a:bodyPr>
          <a:lstStyle/>
          <a:p>
            <a:pPr algn="just"/>
            <a:r>
              <a:rPr lang="es-ES" sz="2000" dirty="0" smtClean="0">
                <a:latin typeface="Century Gothic" pitchFamily="34" charset="0"/>
              </a:rPr>
              <a:t>Es un agente físico presente en todo tipo de materia que bajo ciertas condiciones especiales se manifiesta como una diferencia de potencial entre dos puntos de dicha materia.</a:t>
            </a:r>
          </a:p>
          <a:p>
            <a:endParaRPr lang="es-MX" sz="2000" dirty="0" smtClean="0">
              <a:latin typeface="Century Gothic" pitchFamily="34" charset="0"/>
            </a:endParaRPr>
          </a:p>
          <a:p>
            <a:r>
              <a:rPr lang="es-ES" sz="2000" b="1" dirty="0" smtClean="0">
                <a:latin typeface="Century Gothic" pitchFamily="34" charset="0"/>
              </a:rPr>
              <a:t>TIPOS DE ELECTRICIDAD </a:t>
            </a:r>
          </a:p>
          <a:p>
            <a:pPr algn="just"/>
            <a:endParaRPr lang="es-MX" sz="2000" b="1" dirty="0" smtClean="0">
              <a:latin typeface="Century Gothic" pitchFamily="34" charset="0"/>
            </a:endParaRPr>
          </a:p>
          <a:p>
            <a:pPr algn="just"/>
            <a:r>
              <a:rPr lang="es-ES" sz="2000" b="1" dirty="0" smtClean="0">
                <a:latin typeface="Century Gothic" pitchFamily="34" charset="0"/>
              </a:rPr>
              <a:t>Corriente continua</a:t>
            </a:r>
            <a:r>
              <a:rPr lang="es-ES" sz="2000" dirty="0" smtClean="0">
                <a:latin typeface="Century Gothic" pitchFamily="34" charset="0"/>
              </a:rPr>
              <a:t>: Tensión, intensidad de corriente y resistencia no varían.</a:t>
            </a:r>
          </a:p>
          <a:p>
            <a:pPr algn="just"/>
            <a:r>
              <a:rPr lang="es-ES" sz="2000" b="1" dirty="0" smtClean="0">
                <a:latin typeface="Century Gothic" pitchFamily="34" charset="0"/>
              </a:rPr>
              <a:t>Corriente alterna:</a:t>
            </a:r>
            <a:r>
              <a:rPr lang="es-ES" sz="2000" dirty="0" smtClean="0">
                <a:latin typeface="Century Gothic" pitchFamily="34" charset="0"/>
              </a:rPr>
              <a:t> Tensión y corriente varían en forma periódica a lo largo del tiempo.</a:t>
            </a:r>
          </a:p>
          <a:p>
            <a:pPr algn="just"/>
            <a:r>
              <a:rPr lang="es-ES" sz="2000" b="1" dirty="0" smtClean="0">
                <a:latin typeface="Century Gothic" pitchFamily="34" charset="0"/>
              </a:rPr>
              <a:t>Corriente alterna monofásica:</a:t>
            </a:r>
            <a:r>
              <a:rPr lang="es-ES" sz="2000" dirty="0" smtClean="0">
                <a:latin typeface="Century Gothic" pitchFamily="34" charset="0"/>
              </a:rPr>
              <a:t> 220V; 50 </a:t>
            </a:r>
            <a:r>
              <a:rPr lang="es-ES" sz="2000" dirty="0" err="1" smtClean="0">
                <a:latin typeface="Century Gothic" pitchFamily="34" charset="0"/>
              </a:rPr>
              <a:t>Hz.</a:t>
            </a:r>
            <a:endParaRPr lang="es-ES" sz="2000" dirty="0" smtClean="0">
              <a:latin typeface="Century Gothic" pitchFamily="34" charset="0"/>
            </a:endParaRPr>
          </a:p>
          <a:p>
            <a:pPr algn="just"/>
            <a:r>
              <a:rPr lang="es-ES" sz="2000" b="1" dirty="0" smtClean="0">
                <a:latin typeface="Century Gothic" pitchFamily="34" charset="0"/>
              </a:rPr>
              <a:t>Corriente alterna trifásica:</a:t>
            </a:r>
            <a:r>
              <a:rPr lang="es-ES" sz="2000" dirty="0" smtClean="0">
                <a:latin typeface="Century Gothic" pitchFamily="34" charset="0"/>
              </a:rPr>
              <a:t> 380V; 50 </a:t>
            </a:r>
            <a:r>
              <a:rPr lang="es-ES" sz="2000" dirty="0" err="1" smtClean="0">
                <a:latin typeface="Century Gothic" pitchFamily="34" charset="0"/>
              </a:rPr>
              <a:t>Hz.</a:t>
            </a:r>
            <a:endParaRPr lang="es-MX" sz="2000" dirty="0">
              <a:latin typeface="Century Gothic" pitchFamily="34" charset="0"/>
            </a:endParaRPr>
          </a:p>
        </p:txBody>
      </p:sp>
      <p:sp>
        <p:nvSpPr>
          <p:cNvPr id="7" name="Rectangle 2"/>
          <p:cNvSpPr txBox="1">
            <a:spLocks noChangeArrowheads="1"/>
          </p:cNvSpPr>
          <p:nvPr/>
        </p:nvSpPr>
        <p:spPr>
          <a:xfrm>
            <a:off x="3096282" y="882574"/>
            <a:ext cx="4319587" cy="108108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AR" sz="4000" b="1" i="0" u="none" strike="noStrike" kern="1200" cap="none" spc="0" normalizeH="0" baseline="0" noProof="0" dirty="0" smtClean="0">
                <a:ln>
                  <a:noFill/>
                </a:ln>
                <a:effectLst>
                  <a:outerShdw blurRad="38100" dist="38100" dir="2700000" algn="tl">
                    <a:srgbClr val="000000"/>
                  </a:outerShdw>
                </a:effectLst>
                <a:uLnTx/>
                <a:uFillTx/>
                <a:latin typeface="Century Gothic" pitchFamily="34" charset="0"/>
                <a:ea typeface="+mj-ea"/>
                <a:cs typeface="+mj-cs"/>
              </a:rPr>
              <a:t>ELECTRICIDAD</a:t>
            </a:r>
            <a:endParaRPr kumimoji="0" lang="es-ES" sz="4000" b="1" i="0" u="none" strike="noStrike" kern="1200" cap="none" spc="0" normalizeH="0" baseline="0" noProof="0" dirty="0" smtClean="0">
              <a:ln>
                <a:noFill/>
              </a:ln>
              <a:effectLst>
                <a:outerShdw blurRad="38100" dist="38100" dir="2700000" algn="tl">
                  <a:srgbClr val="000000"/>
                </a:outerShdw>
              </a:effectLst>
              <a:uLnTx/>
              <a:uFillTx/>
              <a:latin typeface="Century Gothic" pitchFamily="34" charset="0"/>
              <a:ea typeface="+mj-ea"/>
              <a:cs typeface="+mj-cs"/>
            </a:endParaRPr>
          </a:p>
        </p:txBody>
      </p:sp>
      <p:sp>
        <p:nvSpPr>
          <p:cNvPr id="5" name="1 Título"/>
          <p:cNvSpPr txBox="1">
            <a:spLocks/>
          </p:cNvSpPr>
          <p:nvPr/>
        </p:nvSpPr>
        <p:spPr>
          <a:xfrm>
            <a:off x="1547664" y="274638"/>
            <a:ext cx="7488832"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3200" b="1" dirty="0" smtClean="0">
                <a:effectLst>
                  <a:outerShdw blurRad="38100" dist="38100" dir="2700000" algn="tl">
                    <a:srgbClr val="000000">
                      <a:alpha val="43137"/>
                    </a:srgbClr>
                  </a:outerShdw>
                </a:effectLst>
                <a:latin typeface="Century Gothic" pitchFamily="34" charset="0"/>
              </a:rPr>
              <a:t>1. IDENTIFICACIÓN DEL RIESGO</a:t>
            </a:r>
            <a:endParaRPr lang="es-CO" sz="3200" b="1" dirty="0">
              <a:effectLst>
                <a:outerShdw blurRad="38100" dist="38100" dir="2700000" algn="tl">
                  <a:srgbClr val="000000">
                    <a:alpha val="43137"/>
                  </a:srgbClr>
                </a:outerShdw>
              </a:effectLst>
              <a:latin typeface="Century Gothic" pitchFamily="34" charset="0"/>
            </a:endParaRPr>
          </a:p>
        </p:txBody>
      </p:sp>
    </p:spTree>
    <p:extLst>
      <p:ext uri="{BB962C8B-B14F-4D97-AF65-F5344CB8AC3E}">
        <p14:creationId xmlns:p14="http://schemas.microsoft.com/office/powerpoint/2010/main" val="38717718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2771800" y="459551"/>
            <a:ext cx="4319587" cy="1081088"/>
          </a:xfrm>
        </p:spPr>
        <p:txBody>
          <a:bodyPr/>
          <a:lstStyle/>
          <a:p>
            <a:pPr eaLnBrk="1" hangingPunct="1">
              <a:defRPr/>
            </a:pPr>
            <a:r>
              <a:rPr lang="es-AR" b="1" dirty="0" smtClean="0">
                <a:effectLst>
                  <a:outerShdw blurRad="38100" dist="38100" dir="2700000" algn="tl">
                    <a:srgbClr val="000000"/>
                  </a:outerShdw>
                </a:effectLst>
                <a:latin typeface="Century Gothic" pitchFamily="34" charset="0"/>
              </a:rPr>
              <a:t>Ley de Ohm</a:t>
            </a:r>
            <a:endParaRPr lang="es-ES" b="1" dirty="0" smtClean="0">
              <a:effectLst>
                <a:outerShdw blurRad="38100" dist="38100" dir="2700000" algn="tl">
                  <a:srgbClr val="000000"/>
                </a:outerShdw>
              </a:effectLst>
              <a:latin typeface="Century Gothic" pitchFamily="34" charset="0"/>
            </a:endParaRPr>
          </a:p>
        </p:txBody>
      </p:sp>
      <p:sp>
        <p:nvSpPr>
          <p:cNvPr id="39940" name="Rectangle 3"/>
          <p:cNvSpPr>
            <a:spLocks noGrp="1" noChangeArrowheads="1"/>
          </p:cNvSpPr>
          <p:nvPr>
            <p:ph type="body" idx="1"/>
          </p:nvPr>
        </p:nvSpPr>
        <p:spPr>
          <a:xfrm>
            <a:off x="1560486" y="4365104"/>
            <a:ext cx="6984777" cy="1440160"/>
          </a:xfrm>
        </p:spPr>
        <p:txBody>
          <a:bodyPr>
            <a:normAutofit/>
          </a:bodyPr>
          <a:lstStyle/>
          <a:p>
            <a:pPr algn="just">
              <a:lnSpc>
                <a:spcPct val="90000"/>
              </a:lnSpc>
              <a:spcBef>
                <a:spcPct val="0"/>
              </a:spcBef>
              <a:buNone/>
            </a:pPr>
            <a:r>
              <a:rPr lang="es-ES" sz="2000" dirty="0" smtClean="0">
                <a:latin typeface="Century Gothic" pitchFamily="34" charset="0"/>
                <a:cs typeface="Arial" pitchFamily="34" charset="0"/>
              </a:rPr>
              <a:t>    La intensidad de corriente circulante por un circuito eléctrico es proporcional a la diferencia de potencial aplicado e inversamente proporcional a la resistencia que se opone al paso de la corriente.</a:t>
            </a:r>
            <a:r>
              <a:rPr lang="es-ES" sz="2000" dirty="0" smtClean="0">
                <a:latin typeface="Century Gothic" pitchFamily="34" charset="0"/>
              </a:rPr>
              <a:t> </a:t>
            </a:r>
          </a:p>
          <a:p>
            <a:pPr algn="just" eaLnBrk="1" hangingPunct="1">
              <a:lnSpc>
                <a:spcPct val="90000"/>
              </a:lnSpc>
              <a:spcBef>
                <a:spcPct val="0"/>
              </a:spcBef>
              <a:buFont typeface="Wingdings" pitchFamily="2" charset="2"/>
              <a:buNone/>
            </a:pPr>
            <a:endParaRPr lang="es-ES" sz="2000" b="1" dirty="0" smtClean="0">
              <a:latin typeface="Century Gothic" pitchFamily="34" charset="0"/>
            </a:endParaRPr>
          </a:p>
        </p:txBody>
      </p:sp>
      <p:sp>
        <p:nvSpPr>
          <p:cNvPr id="39942" name="Rectangle 6"/>
          <p:cNvSpPr>
            <a:spLocks noChangeArrowheads="1"/>
          </p:cNvSpPr>
          <p:nvPr/>
        </p:nvSpPr>
        <p:spPr bwMode="auto">
          <a:xfrm>
            <a:off x="1619672" y="1540639"/>
            <a:ext cx="7154440" cy="400110"/>
          </a:xfrm>
          <a:prstGeom prst="rect">
            <a:avLst/>
          </a:prstGeom>
          <a:noFill/>
          <a:ln w="9525">
            <a:noFill/>
            <a:miter lim="800000"/>
            <a:headEnd/>
            <a:tailEnd/>
          </a:ln>
        </p:spPr>
        <p:txBody>
          <a:bodyPr wrap="square" anchor="ctr">
            <a:spAutoFit/>
          </a:bodyPr>
          <a:lstStyle/>
          <a:p>
            <a:pPr algn="ctr"/>
            <a:r>
              <a:rPr lang="es-ES_tradnl" sz="2000" b="1" dirty="0">
                <a:latin typeface="Century Gothic" pitchFamily="34" charset="0"/>
                <a:cs typeface="Arial" pitchFamily="34" charset="0"/>
              </a:rPr>
              <a:t>Regula la circulación de la corriente eléctrica.</a:t>
            </a:r>
            <a:endParaRPr lang="es-ES" sz="2000" b="1" dirty="0">
              <a:latin typeface="Century Gothic" pitchFamily="34" charset="0"/>
              <a:cs typeface="Arial" pitchFamily="34" charset="0"/>
            </a:endParaRPr>
          </a:p>
        </p:txBody>
      </p:sp>
      <mc:AlternateContent xmlns:mc="http://schemas.openxmlformats.org/markup-compatibility/2006" xmlns:a14="http://schemas.microsoft.com/office/drawing/2010/main">
        <mc:Choice Requires="a14">
          <p:sp>
            <p:nvSpPr>
              <p:cNvPr id="2" name="1 CuadroTexto"/>
              <p:cNvSpPr txBox="1"/>
              <p:nvPr/>
            </p:nvSpPr>
            <p:spPr>
              <a:xfrm>
                <a:off x="2411760" y="2996952"/>
                <a:ext cx="5105180" cy="733149"/>
              </a:xfrm>
              <a:prstGeom prst="rect">
                <a:avLst/>
              </a:prstGeom>
              <a:solidFill>
                <a:srgbClr val="FFFF99"/>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s-CO" sz="2000" b="0" i="1" smtClean="0">
                          <a:latin typeface="Cambria Math"/>
                        </a:rPr>
                        <m:t>𝐼𝑛𝑡𝑒𝑛𝑠𝑖𝑑𝑎𝑑</m:t>
                      </m:r>
                      <m:r>
                        <a:rPr lang="es-CO" sz="2000" b="0" i="1" smtClean="0">
                          <a:latin typeface="Cambria Math"/>
                        </a:rPr>
                        <m:t>= </m:t>
                      </m:r>
                      <m:f>
                        <m:fPr>
                          <m:ctrlPr>
                            <a:rPr lang="es-CO" sz="2000" b="0" i="1" smtClean="0">
                              <a:latin typeface="Cambria Math"/>
                            </a:rPr>
                          </m:ctrlPr>
                        </m:fPr>
                        <m:num>
                          <m:r>
                            <a:rPr lang="es-CO" sz="2000" b="0" i="1" smtClean="0">
                              <a:latin typeface="Cambria Math"/>
                            </a:rPr>
                            <m:t>𝐷𝑖𝑓𝑒𝑟𝑒𝑛𝑐𝑖𝑎</m:t>
                          </m:r>
                          <m:r>
                            <a:rPr lang="es-CO" sz="2000" b="0" i="1" smtClean="0">
                              <a:latin typeface="Cambria Math"/>
                            </a:rPr>
                            <m:t> </m:t>
                          </m:r>
                          <m:r>
                            <a:rPr lang="es-CO" sz="2000" b="0" i="1" smtClean="0">
                              <a:latin typeface="Cambria Math"/>
                            </a:rPr>
                            <m:t>𝑑𝑒</m:t>
                          </m:r>
                          <m:r>
                            <a:rPr lang="es-CO" sz="2000" b="0" i="1" smtClean="0">
                              <a:latin typeface="Cambria Math"/>
                            </a:rPr>
                            <m:t> </m:t>
                          </m:r>
                          <m:r>
                            <a:rPr lang="es-CO" sz="2000" b="0" i="1" smtClean="0">
                              <a:latin typeface="Cambria Math"/>
                            </a:rPr>
                            <m:t>𝑝𝑜𝑡𝑒𝑛𝑐𝑖𝑎𝑙</m:t>
                          </m:r>
                          <m:r>
                            <a:rPr lang="es-CO" sz="2000" b="0" i="1" smtClean="0">
                              <a:latin typeface="Cambria Math"/>
                            </a:rPr>
                            <m:t> (</m:t>
                          </m:r>
                          <m:r>
                            <a:rPr lang="es-CO" sz="2000" b="0" i="1" smtClean="0">
                              <a:latin typeface="Cambria Math"/>
                            </a:rPr>
                            <m:t>𝑉</m:t>
                          </m:r>
                          <m:r>
                            <a:rPr lang="es-CO" sz="2000" b="0" i="1" smtClean="0">
                              <a:latin typeface="Cambria Math"/>
                            </a:rPr>
                            <m:t>)</m:t>
                          </m:r>
                        </m:num>
                        <m:den>
                          <m:r>
                            <a:rPr lang="es-CO" sz="2000" b="0" i="1" smtClean="0">
                              <a:latin typeface="Cambria Math"/>
                            </a:rPr>
                            <m:t>𝑅𝑒𝑠𝑖𝑠𝑡𝑒𝑛𝑐𝑖𝑎</m:t>
                          </m:r>
                          <m:r>
                            <a:rPr lang="es-CO" sz="2000" b="0" i="1" smtClean="0">
                              <a:latin typeface="Cambria Math"/>
                            </a:rPr>
                            <m:t> (</m:t>
                          </m:r>
                          <m:r>
                            <a:rPr lang="es-CO" sz="2000" b="0" i="1" smtClean="0">
                              <a:latin typeface="Cambria Math"/>
                            </a:rPr>
                            <m:t>𝑅</m:t>
                          </m:r>
                          <m:r>
                            <a:rPr lang="es-CO" sz="2000" b="0" i="1" smtClean="0">
                              <a:latin typeface="Cambria Math"/>
                            </a:rPr>
                            <m:t>)</m:t>
                          </m:r>
                        </m:den>
                      </m:f>
                    </m:oMath>
                  </m:oMathPara>
                </a14:m>
                <a:endParaRPr lang="es-CO" sz="2000" dirty="0">
                  <a:latin typeface="Century Gothic" pitchFamily="34" charset="0"/>
                </a:endParaRPr>
              </a:p>
            </p:txBody>
          </p:sp>
        </mc:Choice>
        <mc:Fallback xmlns="">
          <p:sp>
            <p:nvSpPr>
              <p:cNvPr id="2" name="1 CuadroTexto"/>
              <p:cNvSpPr txBox="1">
                <a:spLocks noRot="1" noChangeAspect="1" noMove="1" noResize="1" noEditPoints="1" noAdjustHandles="1" noChangeArrowheads="1" noChangeShapeType="1" noTextEdit="1"/>
              </p:cNvSpPr>
              <p:nvPr/>
            </p:nvSpPr>
            <p:spPr>
              <a:xfrm>
                <a:off x="2411760" y="2996952"/>
                <a:ext cx="5105180" cy="733149"/>
              </a:xfrm>
              <a:prstGeom prst="rect">
                <a:avLst/>
              </a:prstGeom>
              <a:blipFill rotWithShape="1">
                <a:blip r:embed="rId2"/>
                <a:stretch>
                  <a:fillRect/>
                </a:stretch>
              </a:blipFill>
            </p:spPr>
            <p:txBody>
              <a:bodyPr/>
              <a:lstStyle/>
              <a:p>
                <a:r>
                  <a:rPr lang="es-CO">
                    <a:noFill/>
                  </a:rPr>
                  <a:t> </a:t>
                </a:r>
              </a:p>
            </p:txBody>
          </p:sp>
        </mc:Fallback>
      </mc:AlternateContent>
    </p:spTree>
    <p:extLst>
      <p:ext uri="{BB962C8B-B14F-4D97-AF65-F5344CB8AC3E}">
        <p14:creationId xmlns:p14="http://schemas.microsoft.com/office/powerpoint/2010/main" val="20205724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1691680" y="476672"/>
            <a:ext cx="7196336" cy="864096"/>
          </a:xfrm>
        </p:spPr>
        <p:txBody>
          <a:bodyPr/>
          <a:lstStyle/>
          <a:p>
            <a:pPr eaLnBrk="1" hangingPunct="1">
              <a:defRPr/>
            </a:pPr>
            <a:r>
              <a:rPr lang="es-AR" sz="4000" b="1" dirty="0" smtClean="0">
                <a:effectLst>
                  <a:outerShdw blurRad="38100" dist="38100" dir="2700000" algn="tl">
                    <a:srgbClr val="000000"/>
                  </a:outerShdw>
                </a:effectLst>
                <a:latin typeface="Century Gothic" pitchFamily="34" charset="0"/>
              </a:rPr>
              <a:t>Niveles de tensión</a:t>
            </a:r>
            <a:endParaRPr lang="es-ES" sz="4000" b="1" dirty="0" smtClean="0">
              <a:effectLst>
                <a:outerShdw blurRad="38100" dist="38100" dir="2700000" algn="tl">
                  <a:srgbClr val="000000"/>
                </a:outerShdw>
              </a:effectLst>
              <a:latin typeface="Century Gothic" pitchFamily="34" charset="0"/>
            </a:endParaRPr>
          </a:p>
        </p:txBody>
      </p:sp>
      <p:sp>
        <p:nvSpPr>
          <p:cNvPr id="5" name="4 Marcador de contenido"/>
          <p:cNvSpPr>
            <a:spLocks noGrp="1"/>
          </p:cNvSpPr>
          <p:nvPr>
            <p:ph idx="1"/>
          </p:nvPr>
        </p:nvSpPr>
        <p:spPr>
          <a:xfrm>
            <a:off x="1619672" y="1484784"/>
            <a:ext cx="7221488" cy="4752528"/>
          </a:xfrm>
        </p:spPr>
        <p:txBody>
          <a:bodyPr>
            <a:normAutofit fontScale="62500" lnSpcReduction="20000"/>
          </a:bodyPr>
          <a:lstStyle/>
          <a:p>
            <a:pPr marL="0" indent="0" algn="just">
              <a:buNone/>
            </a:pPr>
            <a:r>
              <a:rPr lang="es-ES" b="1" dirty="0" smtClean="0">
                <a:latin typeface="Century Gothic" pitchFamily="34" charset="0"/>
                <a:cs typeface="Arial" charset="0"/>
              </a:rPr>
              <a:t>Muy baja tensión (MBT)</a:t>
            </a:r>
            <a:r>
              <a:rPr lang="es-ES" dirty="0" smtClean="0">
                <a:latin typeface="Century Gothic" pitchFamily="34" charset="0"/>
                <a:cs typeface="Arial" charset="0"/>
              </a:rPr>
              <a:t>: Corresponde a las tensiones hasta 50 V. en corriente continua o iguales valores eficaces entre fases en corriente alterna.</a:t>
            </a:r>
            <a:endParaRPr lang="es-MX" dirty="0" smtClean="0">
              <a:latin typeface="Century Gothic" pitchFamily="34" charset="0"/>
              <a:cs typeface="Arial" charset="0"/>
            </a:endParaRPr>
          </a:p>
          <a:p>
            <a:pPr marL="0" indent="0" algn="just">
              <a:buNone/>
            </a:pPr>
            <a:endParaRPr lang="es-ES" dirty="0">
              <a:latin typeface="Century Gothic" pitchFamily="34" charset="0"/>
              <a:cs typeface="Arial" charset="0"/>
            </a:endParaRPr>
          </a:p>
          <a:p>
            <a:pPr marL="0" indent="0" algn="just">
              <a:buNone/>
            </a:pPr>
            <a:r>
              <a:rPr lang="es-ES" b="1" dirty="0" smtClean="0">
                <a:latin typeface="Century Gothic" pitchFamily="34" charset="0"/>
                <a:cs typeface="Arial" charset="0"/>
              </a:rPr>
              <a:t>Baja tensión (BT):</a:t>
            </a:r>
            <a:r>
              <a:rPr lang="es-ES" dirty="0" smtClean="0">
                <a:latin typeface="Century Gothic" pitchFamily="34" charset="0"/>
                <a:cs typeface="Arial" charset="0"/>
              </a:rPr>
              <a:t> Corresponde a tensiones por encima de 50 V., y hasta 1000 V, en corriente continua o iguales valores eficaces entre fases en corriente alterna.</a:t>
            </a:r>
            <a:endParaRPr lang="es-MX" dirty="0" smtClean="0">
              <a:latin typeface="Century Gothic" pitchFamily="34" charset="0"/>
              <a:cs typeface="Arial" charset="0"/>
            </a:endParaRPr>
          </a:p>
          <a:p>
            <a:pPr marL="0" indent="0" algn="just">
              <a:buNone/>
            </a:pPr>
            <a:endParaRPr lang="es-ES" dirty="0">
              <a:latin typeface="Century Gothic" pitchFamily="34" charset="0"/>
              <a:cs typeface="Arial" charset="0"/>
            </a:endParaRPr>
          </a:p>
          <a:p>
            <a:pPr marL="0" indent="0" algn="just">
              <a:buNone/>
            </a:pPr>
            <a:r>
              <a:rPr lang="es-ES" b="1" dirty="0" smtClean="0">
                <a:latin typeface="Century Gothic" pitchFamily="34" charset="0"/>
                <a:cs typeface="Arial" charset="0"/>
              </a:rPr>
              <a:t>Media tensión (MT):</a:t>
            </a:r>
            <a:r>
              <a:rPr lang="es-ES" dirty="0" smtClean="0">
                <a:latin typeface="Century Gothic" pitchFamily="34" charset="0"/>
                <a:cs typeface="Arial" charset="0"/>
              </a:rPr>
              <a:t> Corresponde a tensiones por encima de 1000 V. y hasta 33000 V. inclusive.</a:t>
            </a:r>
            <a:endParaRPr lang="es-MX" dirty="0" smtClean="0">
              <a:latin typeface="Century Gothic" pitchFamily="34" charset="0"/>
              <a:cs typeface="Arial" charset="0"/>
            </a:endParaRPr>
          </a:p>
          <a:p>
            <a:pPr marL="0" indent="0" algn="just">
              <a:buNone/>
            </a:pPr>
            <a:endParaRPr lang="es-MX" dirty="0">
              <a:latin typeface="Century Gothic" pitchFamily="34" charset="0"/>
              <a:cs typeface="Arial" charset="0"/>
            </a:endParaRPr>
          </a:p>
          <a:p>
            <a:pPr marL="0" indent="0" algn="just">
              <a:buNone/>
            </a:pPr>
            <a:r>
              <a:rPr lang="es-ES" b="1" dirty="0" smtClean="0">
                <a:latin typeface="Century Gothic" pitchFamily="34" charset="0"/>
                <a:cs typeface="Arial" charset="0"/>
              </a:rPr>
              <a:t>Alta tensión (AT):</a:t>
            </a:r>
            <a:r>
              <a:rPr lang="es-ES" dirty="0" smtClean="0">
                <a:latin typeface="Century Gothic" pitchFamily="34" charset="0"/>
                <a:cs typeface="Arial" charset="0"/>
              </a:rPr>
              <a:t> Corresponde a tensiones por encima de 33000 V.</a:t>
            </a:r>
            <a:endParaRPr lang="es-MX" dirty="0" smtClean="0">
              <a:latin typeface="Century Gothic" pitchFamily="34" charset="0"/>
              <a:cs typeface="Arial" charset="0"/>
            </a:endParaRPr>
          </a:p>
          <a:p>
            <a:pPr algn="just"/>
            <a:endParaRPr lang="es-ES" dirty="0" smtClean="0">
              <a:latin typeface="Century Gothic" pitchFamily="34" charset="0"/>
              <a:cs typeface="Arial" charset="0"/>
            </a:endParaRPr>
          </a:p>
          <a:p>
            <a:pPr marL="0" indent="0" algn="just">
              <a:buNone/>
            </a:pPr>
            <a:r>
              <a:rPr lang="es-MX" b="1" dirty="0" err="1" smtClean="0">
                <a:latin typeface="Century Gothic" pitchFamily="34" charset="0"/>
                <a:cs typeface="Arial" charset="0"/>
              </a:rPr>
              <a:t>Tens</a:t>
            </a:r>
            <a:r>
              <a:rPr lang="es-ES" b="1" dirty="0" smtClean="0">
                <a:latin typeface="Century Gothic" pitchFamily="34" charset="0"/>
                <a:cs typeface="Arial" charset="0"/>
              </a:rPr>
              <a:t>ión de seguridad</a:t>
            </a:r>
            <a:r>
              <a:rPr lang="es-MX" b="1" dirty="0" smtClean="0">
                <a:latin typeface="Century Gothic" pitchFamily="34" charset="0"/>
                <a:cs typeface="Arial" charset="0"/>
              </a:rPr>
              <a:t>:  </a:t>
            </a:r>
            <a:r>
              <a:rPr lang="es-ES" dirty="0" smtClean="0">
                <a:latin typeface="Century Gothic" pitchFamily="34" charset="0"/>
                <a:cs typeface="Arial" charset="0"/>
              </a:rPr>
              <a:t>En los ambientes secos y húmedos se considerará como tensión de seguridad hasta 24 V. respecto a tierra.</a:t>
            </a:r>
            <a:endParaRPr lang="es-ES" dirty="0" smtClean="0">
              <a:latin typeface="Century Gothic" pitchFamily="34" charset="0"/>
            </a:endParaRPr>
          </a:p>
          <a:p>
            <a:endParaRPr lang="es-ES" dirty="0">
              <a:latin typeface="Century Gothic" pitchFamily="34" charset="0"/>
            </a:endParaRPr>
          </a:p>
        </p:txBody>
      </p:sp>
    </p:spTree>
    <p:extLst>
      <p:ext uri="{BB962C8B-B14F-4D97-AF65-F5344CB8AC3E}">
        <p14:creationId xmlns:p14="http://schemas.microsoft.com/office/powerpoint/2010/main" val="42862518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1475656" y="2564904"/>
            <a:ext cx="7272808" cy="2808312"/>
          </a:xfrm>
        </p:spPr>
        <p:txBody>
          <a:bodyPr>
            <a:normAutofit/>
          </a:bodyPr>
          <a:lstStyle/>
          <a:p>
            <a:pPr eaLnBrk="1" hangingPunct="1">
              <a:lnSpc>
                <a:spcPct val="90000"/>
              </a:lnSpc>
              <a:buFontTx/>
              <a:buNone/>
            </a:pPr>
            <a:r>
              <a:rPr lang="es-MX" sz="2400" dirty="0" smtClean="0">
                <a:latin typeface="Century Gothic" pitchFamily="34" charset="0"/>
                <a:cs typeface="Times New Roman" charset="0"/>
              </a:rPr>
              <a:t>1.No es perceptible por los sentidos del  hombre.</a:t>
            </a:r>
            <a:endParaRPr lang="es-ES" sz="2400" dirty="0" smtClean="0">
              <a:latin typeface="Century Gothic" pitchFamily="34" charset="0"/>
              <a:cs typeface="Times New Roman" charset="0"/>
            </a:endParaRPr>
          </a:p>
          <a:p>
            <a:pPr eaLnBrk="1" hangingPunct="1">
              <a:lnSpc>
                <a:spcPct val="90000"/>
              </a:lnSpc>
              <a:buFontTx/>
              <a:buNone/>
            </a:pPr>
            <a:r>
              <a:rPr lang="es-MX" sz="2400" dirty="0" smtClean="0">
                <a:latin typeface="Century Gothic" pitchFamily="34" charset="0"/>
                <a:cs typeface="Times New Roman" charset="0"/>
              </a:rPr>
              <a:t>2.No tiene olor.</a:t>
            </a:r>
            <a:endParaRPr lang="es-ES" sz="2400" dirty="0" smtClean="0">
              <a:latin typeface="Century Gothic" pitchFamily="34" charset="0"/>
              <a:cs typeface="Times New Roman" charset="0"/>
            </a:endParaRPr>
          </a:p>
          <a:p>
            <a:pPr eaLnBrk="1" hangingPunct="1">
              <a:lnSpc>
                <a:spcPct val="90000"/>
              </a:lnSpc>
              <a:buFontTx/>
              <a:buNone/>
            </a:pPr>
            <a:r>
              <a:rPr lang="es-MX" sz="2400" dirty="0" smtClean="0">
                <a:latin typeface="Century Gothic" pitchFamily="34" charset="0"/>
                <a:cs typeface="Times New Roman" charset="0"/>
              </a:rPr>
              <a:t>3.No es detectada por la vista.</a:t>
            </a:r>
            <a:endParaRPr lang="es-ES" sz="2400" dirty="0" smtClean="0">
              <a:latin typeface="Century Gothic" pitchFamily="34" charset="0"/>
              <a:cs typeface="Times New Roman" charset="0"/>
            </a:endParaRPr>
          </a:p>
          <a:p>
            <a:pPr eaLnBrk="1" hangingPunct="1">
              <a:lnSpc>
                <a:spcPct val="90000"/>
              </a:lnSpc>
              <a:buFontTx/>
              <a:buNone/>
            </a:pPr>
            <a:r>
              <a:rPr lang="es-MX" sz="2400" dirty="0" smtClean="0">
                <a:latin typeface="Century Gothic" pitchFamily="34" charset="0"/>
                <a:cs typeface="Times New Roman" charset="0"/>
              </a:rPr>
              <a:t>4.No se detecta al gusto ni al oído.</a:t>
            </a:r>
            <a:endParaRPr lang="es-ES" sz="2400" dirty="0" smtClean="0">
              <a:latin typeface="Century Gothic" pitchFamily="34" charset="0"/>
              <a:cs typeface="Times New Roman" charset="0"/>
            </a:endParaRPr>
          </a:p>
          <a:p>
            <a:pPr eaLnBrk="1" hangingPunct="1">
              <a:lnSpc>
                <a:spcPct val="90000"/>
              </a:lnSpc>
              <a:buFontTx/>
              <a:buNone/>
            </a:pPr>
            <a:r>
              <a:rPr lang="es-MX" sz="2400" dirty="0" smtClean="0">
                <a:latin typeface="Century Gothic" pitchFamily="34" charset="0"/>
                <a:cs typeface="Times New Roman" charset="0"/>
              </a:rPr>
              <a:t>5.Al tacto puede ser mortal si no se está debidamente aislado. </a:t>
            </a:r>
            <a:endParaRPr lang="es-ES" sz="2400" dirty="0" smtClean="0">
              <a:latin typeface="Century Gothic" pitchFamily="34" charset="0"/>
              <a:cs typeface="Times New Roman" charset="0"/>
            </a:endParaRPr>
          </a:p>
        </p:txBody>
      </p:sp>
      <p:sp>
        <p:nvSpPr>
          <p:cNvPr id="68613" name="Rectangle 5"/>
          <p:cNvSpPr>
            <a:spLocks noGrp="1" noChangeArrowheads="1"/>
          </p:cNvSpPr>
          <p:nvPr>
            <p:ph type="title"/>
          </p:nvPr>
        </p:nvSpPr>
        <p:spPr>
          <a:xfrm>
            <a:off x="1619672" y="692696"/>
            <a:ext cx="7051824" cy="1143000"/>
          </a:xfrm>
        </p:spPr>
        <p:txBody>
          <a:bodyPr>
            <a:normAutofit fontScale="90000"/>
          </a:bodyPr>
          <a:lstStyle/>
          <a:p>
            <a:pPr eaLnBrk="1" hangingPunct="1">
              <a:defRPr/>
            </a:pPr>
            <a:r>
              <a:rPr lang="es-MX" sz="4000" b="1" dirty="0" smtClean="0">
                <a:effectLst>
                  <a:outerShdw blurRad="38100" dist="38100" dir="2700000" algn="tl">
                    <a:srgbClr val="000000"/>
                  </a:outerShdw>
                </a:effectLst>
                <a:latin typeface="Century Gothic" pitchFamily="34" charset="0"/>
                <a:cs typeface="Times New Roman" charset="0"/>
              </a:rPr>
              <a:t>LA ELECTRICIDAD:</a:t>
            </a:r>
            <a:br>
              <a:rPr lang="es-MX" sz="4000" b="1" dirty="0" smtClean="0">
                <a:effectLst>
                  <a:outerShdw blurRad="38100" dist="38100" dir="2700000" algn="tl">
                    <a:srgbClr val="000000"/>
                  </a:outerShdw>
                </a:effectLst>
                <a:latin typeface="Century Gothic" pitchFamily="34" charset="0"/>
                <a:cs typeface="Times New Roman" charset="0"/>
              </a:rPr>
            </a:br>
            <a:r>
              <a:rPr lang="es-MX" sz="4000" b="1" dirty="0" smtClean="0">
                <a:effectLst>
                  <a:outerShdw blurRad="38100" dist="38100" dir="2700000" algn="tl">
                    <a:srgbClr val="000000"/>
                  </a:outerShdw>
                </a:effectLst>
                <a:latin typeface="Century Gothic" pitchFamily="34" charset="0"/>
                <a:cs typeface="Times New Roman" charset="0"/>
              </a:rPr>
              <a:t> </a:t>
            </a:r>
            <a:r>
              <a:rPr lang="es-ES_tradnl" sz="4000" b="1" dirty="0" smtClean="0">
                <a:effectLst>
                  <a:outerShdw blurRad="38100" dist="38100" dir="2700000" algn="tl">
                    <a:srgbClr val="000000"/>
                  </a:outerShdw>
                </a:effectLst>
                <a:latin typeface="Century Gothic" pitchFamily="34" charset="0"/>
                <a:cs typeface="Times New Roman" charset="0"/>
              </a:rPr>
              <a:t>EL PELIGRO QUE NO SE VE !!</a:t>
            </a:r>
            <a:endParaRPr lang="es-ES" sz="4000" b="1" dirty="0" smtClean="0">
              <a:effectLst>
                <a:outerShdw blurRad="38100" dist="38100" dir="2700000" algn="tl">
                  <a:srgbClr val="000000"/>
                </a:outerShdw>
              </a:effectLst>
              <a:latin typeface="Century Gothic" pitchFamily="34" charset="0"/>
              <a:cs typeface="Times New Roman" charset="0"/>
            </a:endParaRPr>
          </a:p>
        </p:txBody>
      </p:sp>
    </p:spTree>
    <p:extLst>
      <p:ext uri="{BB962C8B-B14F-4D97-AF65-F5344CB8AC3E}">
        <p14:creationId xmlns:p14="http://schemas.microsoft.com/office/powerpoint/2010/main" val="25228500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1475655" y="620713"/>
            <a:ext cx="6980957" cy="1431925"/>
          </a:xfrm>
        </p:spPr>
        <p:txBody>
          <a:bodyPr>
            <a:normAutofit/>
          </a:bodyPr>
          <a:lstStyle/>
          <a:p>
            <a:pPr eaLnBrk="1" hangingPunct="1">
              <a:defRPr/>
            </a:pPr>
            <a:r>
              <a:rPr lang="es-ES" sz="4000" b="1" dirty="0" smtClean="0">
                <a:effectLst>
                  <a:outerShdw blurRad="38100" dist="38100" dir="2700000" algn="tl">
                    <a:srgbClr val="000000"/>
                  </a:outerShdw>
                </a:effectLst>
                <a:latin typeface="Century Gothic" pitchFamily="34" charset="0"/>
              </a:rPr>
              <a:t>¿QUE ES EL RIESGO </a:t>
            </a:r>
            <a:r>
              <a:rPr lang="es-MX" sz="4000" b="1" dirty="0" smtClean="0">
                <a:effectLst>
                  <a:outerShdw blurRad="38100" dist="38100" dir="2700000" algn="tl">
                    <a:srgbClr val="000000"/>
                  </a:outerShdw>
                </a:effectLst>
                <a:latin typeface="Century Gothic" pitchFamily="34" charset="0"/>
              </a:rPr>
              <a:t>ELÉCTRICO?</a:t>
            </a:r>
            <a:endParaRPr lang="es-ES" sz="4000" b="1" dirty="0" smtClean="0">
              <a:effectLst>
                <a:outerShdw blurRad="38100" dist="38100" dir="2700000" algn="tl">
                  <a:srgbClr val="000000"/>
                </a:outerShdw>
              </a:effectLst>
              <a:latin typeface="Century Gothic" pitchFamily="34" charset="0"/>
            </a:endParaRPr>
          </a:p>
        </p:txBody>
      </p:sp>
      <p:sp>
        <p:nvSpPr>
          <p:cNvPr id="8197" name="Rectangle 3"/>
          <p:cNvSpPr>
            <a:spLocks noGrp="1" noChangeArrowheads="1"/>
          </p:cNvSpPr>
          <p:nvPr>
            <p:ph type="body" idx="1"/>
          </p:nvPr>
        </p:nvSpPr>
        <p:spPr>
          <a:xfrm>
            <a:off x="1403647" y="2348880"/>
            <a:ext cx="7141865" cy="1889745"/>
          </a:xfrm>
        </p:spPr>
        <p:txBody>
          <a:bodyPr>
            <a:normAutofit/>
          </a:bodyPr>
          <a:lstStyle/>
          <a:p>
            <a:pPr algn="just" eaLnBrk="1" hangingPunct="1">
              <a:lnSpc>
                <a:spcPct val="90000"/>
              </a:lnSpc>
              <a:buFontTx/>
              <a:buNone/>
            </a:pPr>
            <a:r>
              <a:rPr lang="es-MX" sz="2800" i="1" dirty="0" smtClean="0">
                <a:latin typeface="Century Gothic" pitchFamily="34" charset="0"/>
              </a:rPr>
              <a:t> “Posibilidad de que circule corriente eléctrica  por el cuerpo humano”</a:t>
            </a:r>
          </a:p>
        </p:txBody>
      </p:sp>
      <p:sp>
        <p:nvSpPr>
          <p:cNvPr id="9" name="Text Box 4"/>
          <p:cNvSpPr txBox="1">
            <a:spLocks noChangeArrowheads="1"/>
          </p:cNvSpPr>
          <p:nvPr/>
        </p:nvSpPr>
        <p:spPr bwMode="auto">
          <a:xfrm>
            <a:off x="1619672" y="4498960"/>
            <a:ext cx="4176464" cy="1200329"/>
          </a:xfrm>
          <a:prstGeom prst="rect">
            <a:avLst/>
          </a:prstGeom>
          <a:noFill/>
          <a:ln w="9525">
            <a:noFill/>
            <a:miter lim="800000"/>
            <a:headEnd/>
            <a:tailEnd/>
          </a:ln>
        </p:spPr>
        <p:txBody>
          <a:bodyPr wrap="square">
            <a:spAutoFit/>
          </a:bodyPr>
          <a:lstStyle/>
          <a:p>
            <a:pPr algn="just"/>
            <a:r>
              <a:rPr lang="es-MX" sz="2400" dirty="0">
                <a:latin typeface="Century Gothic" pitchFamily="34" charset="0"/>
              </a:rPr>
              <a:t>Es necesario considerar:</a:t>
            </a:r>
          </a:p>
          <a:p>
            <a:pPr algn="just">
              <a:buFontTx/>
              <a:buChar char="-"/>
            </a:pPr>
            <a:r>
              <a:rPr lang="es-MX" sz="2400" dirty="0">
                <a:latin typeface="Century Gothic" pitchFamily="34" charset="0"/>
              </a:rPr>
              <a:t> Aspectos Físicos</a:t>
            </a:r>
          </a:p>
          <a:p>
            <a:pPr algn="just">
              <a:buFontTx/>
              <a:buChar char="-"/>
            </a:pPr>
            <a:r>
              <a:rPr lang="es-MX" sz="2400" dirty="0">
                <a:latin typeface="Century Gothic" pitchFamily="34" charset="0"/>
              </a:rPr>
              <a:t> Aspectos Fisiológicos</a:t>
            </a:r>
            <a:endParaRPr lang="es-ES" sz="2400" dirty="0">
              <a:latin typeface="Century Gothic" pitchFamily="34" charset="0"/>
            </a:endParaRPr>
          </a:p>
        </p:txBody>
      </p:sp>
      <p:pic>
        <p:nvPicPr>
          <p:cNvPr id="20484" name="Picture 4" descr="http://www.ahb.es/m/SA-120.jpg"/>
          <p:cNvPicPr>
            <a:picLocks noChangeAspect="1" noChangeArrowheads="1"/>
          </p:cNvPicPr>
          <p:nvPr/>
        </p:nvPicPr>
        <p:blipFill>
          <a:blip r:embed="rId3" cstate="print"/>
          <a:srcRect/>
          <a:stretch>
            <a:fillRect/>
          </a:stretch>
        </p:blipFill>
        <p:spPr bwMode="auto">
          <a:xfrm>
            <a:off x="6663291" y="3724873"/>
            <a:ext cx="2232248" cy="22322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87897003"/>
      </p:ext>
    </p:extLst>
  </p:cSld>
  <p:clrMapOvr>
    <a:masterClrMapping/>
  </p:clrMapOvr>
  <p:transition spd="slow">
    <p:pull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1475656" y="3717032"/>
            <a:ext cx="4464422" cy="2617143"/>
          </a:xfrm>
          <a:ln>
            <a:solidFill>
              <a:schemeClr val="accent6">
                <a:lumMod val="60000"/>
                <a:lumOff val="40000"/>
              </a:schemeClr>
            </a:solidFill>
          </a:ln>
        </p:spPr>
        <p:style>
          <a:lnRef idx="2">
            <a:schemeClr val="accent2"/>
          </a:lnRef>
          <a:fillRef idx="1">
            <a:schemeClr val="lt1"/>
          </a:fillRef>
          <a:effectRef idx="0">
            <a:schemeClr val="accent2"/>
          </a:effectRef>
          <a:fontRef idx="minor">
            <a:schemeClr val="dk1"/>
          </a:fontRef>
        </p:style>
        <p:txBody>
          <a:bodyPr>
            <a:noAutofit/>
          </a:bodyPr>
          <a:lstStyle/>
          <a:p>
            <a:pPr algn="just" eaLnBrk="1" hangingPunct="1">
              <a:buFontTx/>
              <a:buNone/>
            </a:pPr>
            <a:r>
              <a:rPr lang="es-MX" sz="2000" b="1" dirty="0" smtClean="0">
                <a:latin typeface="Century Gothic" pitchFamily="34" charset="0"/>
              </a:rPr>
              <a:t>ASPECTOS FÍSICOS:</a:t>
            </a:r>
          </a:p>
          <a:p>
            <a:pPr algn="just" eaLnBrk="1" hangingPunct="1">
              <a:buFontTx/>
              <a:buNone/>
            </a:pPr>
            <a:endParaRPr lang="es-MX" sz="2000" dirty="0" smtClean="0">
              <a:latin typeface="Century Gothic" pitchFamily="34" charset="0"/>
            </a:endParaRPr>
          </a:p>
          <a:p>
            <a:pPr algn="just" eaLnBrk="1" hangingPunct="1"/>
            <a:r>
              <a:rPr lang="es-MX" sz="2000" dirty="0" smtClean="0">
                <a:latin typeface="Century Gothic" pitchFamily="34" charset="0"/>
              </a:rPr>
              <a:t>Que exista un circuito eléctrico</a:t>
            </a:r>
          </a:p>
          <a:p>
            <a:pPr algn="just" eaLnBrk="1" hangingPunct="1"/>
            <a:r>
              <a:rPr lang="es-MX" sz="2000" dirty="0" smtClean="0">
                <a:latin typeface="Century Gothic" pitchFamily="34" charset="0"/>
              </a:rPr>
              <a:t>Que éste circuito este cerrado</a:t>
            </a:r>
          </a:p>
          <a:p>
            <a:pPr algn="just" eaLnBrk="1" hangingPunct="1"/>
            <a:r>
              <a:rPr lang="es-MX" sz="2000" dirty="0" smtClean="0">
                <a:latin typeface="Century Gothic" pitchFamily="34" charset="0"/>
              </a:rPr>
              <a:t>Que en el circuito exista una diferencia de potencial</a:t>
            </a:r>
            <a:endParaRPr lang="es-ES" sz="2000" dirty="0" smtClean="0">
              <a:latin typeface="Century Gothic" pitchFamily="34" charset="0"/>
            </a:endParaRPr>
          </a:p>
        </p:txBody>
      </p:sp>
      <p:sp>
        <p:nvSpPr>
          <p:cNvPr id="6" name="Rectangle 2"/>
          <p:cNvSpPr txBox="1">
            <a:spLocks noChangeArrowheads="1"/>
          </p:cNvSpPr>
          <p:nvPr/>
        </p:nvSpPr>
        <p:spPr>
          <a:xfrm>
            <a:off x="4355976" y="620688"/>
            <a:ext cx="4320480" cy="2664296"/>
          </a:xfrm>
          <a:prstGeom prst="rect">
            <a:avLst/>
          </a:prstGeom>
          <a:ln>
            <a:solidFill>
              <a:schemeClr val="accent6">
                <a:lumMod val="60000"/>
                <a:lumOff val="40000"/>
              </a:schemeClr>
            </a:solid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p>
            <a:pPr marL="342900" marR="0" lvl="0" indent="-342900" algn="just" defTabSz="914400" rtl="0" eaLnBrk="1" fontAlgn="auto" latinLnBrk="0" hangingPunct="1">
              <a:lnSpc>
                <a:spcPct val="100000"/>
              </a:lnSpc>
              <a:spcBef>
                <a:spcPct val="20000"/>
              </a:spcBef>
              <a:spcAft>
                <a:spcPts val="0"/>
              </a:spcAft>
              <a:buClrTx/>
              <a:buSzTx/>
              <a:buFontTx/>
              <a:buNone/>
              <a:tabLst/>
              <a:defRPr/>
            </a:pPr>
            <a:r>
              <a:rPr kumimoji="0" lang="es-MX" b="1" i="0" u="none" strike="noStrike" kern="1200" cap="none" spc="0" normalizeH="0" baseline="0" noProof="0" dirty="0" smtClean="0">
                <a:ln>
                  <a:noFill/>
                </a:ln>
                <a:solidFill>
                  <a:schemeClr val="tx1"/>
                </a:solidFill>
                <a:effectLst/>
                <a:uLnTx/>
                <a:uFillTx/>
                <a:latin typeface="Century Gothic" pitchFamily="34" charset="0"/>
              </a:rPr>
              <a:t>ASPECTOS FISIOLÓGICOS:</a:t>
            </a:r>
          </a:p>
          <a:p>
            <a:pPr marL="342900" marR="0" lvl="0" indent="-342900" algn="just" defTabSz="914400" rtl="0" eaLnBrk="1" fontAlgn="auto" latinLnBrk="0" hangingPunct="1">
              <a:lnSpc>
                <a:spcPct val="100000"/>
              </a:lnSpc>
              <a:spcBef>
                <a:spcPct val="20000"/>
              </a:spcBef>
              <a:spcAft>
                <a:spcPts val="0"/>
              </a:spcAft>
              <a:buClrTx/>
              <a:buSzTx/>
              <a:buFontTx/>
              <a:buNone/>
              <a:tabLst/>
              <a:defRPr/>
            </a:pPr>
            <a:endParaRPr kumimoji="0" lang="es-MX" b="0" i="0" u="none" strike="noStrike" kern="1200" cap="none" spc="0" normalizeH="0" baseline="0" noProof="0" dirty="0" smtClean="0">
              <a:ln>
                <a:noFill/>
              </a:ln>
              <a:solidFill>
                <a:schemeClr val="tx1"/>
              </a:solidFill>
              <a:effectLst/>
              <a:uLnTx/>
              <a:uFillTx/>
              <a:latin typeface="Century Gothic" pitchFamily="34" charset="0"/>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MX" b="0" i="0" u="none" strike="noStrike" kern="1200" cap="none" spc="0" normalizeH="0" baseline="0" noProof="0" dirty="0" smtClean="0">
                <a:ln>
                  <a:noFill/>
                </a:ln>
                <a:solidFill>
                  <a:schemeClr val="tx1"/>
                </a:solidFill>
                <a:effectLst/>
                <a:uLnTx/>
                <a:uFillTx/>
                <a:latin typeface="Century Gothic" pitchFamily="34" charset="0"/>
              </a:rPr>
              <a:t>Que el cuerpo humano sea conductor</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MX" b="0" i="0" u="none" strike="noStrike" kern="1200" cap="none" spc="0" normalizeH="0" baseline="0" noProof="0" dirty="0" smtClean="0">
                <a:ln>
                  <a:noFill/>
                </a:ln>
                <a:solidFill>
                  <a:schemeClr val="tx1"/>
                </a:solidFill>
                <a:effectLst/>
                <a:uLnTx/>
                <a:uFillTx/>
                <a:latin typeface="Century Gothic" pitchFamily="34" charset="0"/>
              </a:rPr>
              <a:t>Que forme parte del circuito</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MX" b="0" i="0" u="none" strike="noStrike" kern="1200" cap="none" spc="0" normalizeH="0" baseline="0" noProof="0" dirty="0" smtClean="0">
                <a:ln>
                  <a:noFill/>
                </a:ln>
                <a:solidFill>
                  <a:schemeClr val="tx1"/>
                </a:solidFill>
                <a:effectLst/>
                <a:uLnTx/>
                <a:uFillTx/>
                <a:latin typeface="Century Gothic" pitchFamily="34" charset="0"/>
              </a:rPr>
              <a:t>Que exista entre los puntos de entrada y salida una diferencia de potencial mayor que cero.</a:t>
            </a:r>
            <a:endParaRPr kumimoji="0" lang="es-ES" b="0" i="0" u="none" strike="noStrike" kern="1200" cap="none" spc="0" normalizeH="0" baseline="0" noProof="0" dirty="0" smtClean="0">
              <a:ln>
                <a:noFill/>
              </a:ln>
              <a:solidFill>
                <a:schemeClr val="tx1"/>
              </a:solidFill>
              <a:effectLst/>
              <a:uLnTx/>
              <a:uFillTx/>
              <a:latin typeface="Century Gothic" pitchFamily="34" charset="0"/>
            </a:endParaRPr>
          </a:p>
        </p:txBody>
      </p:sp>
    </p:spTree>
    <p:extLst>
      <p:ext uri="{BB962C8B-B14F-4D97-AF65-F5344CB8AC3E}">
        <p14:creationId xmlns:p14="http://schemas.microsoft.com/office/powerpoint/2010/main" val="30501773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1403648" y="571500"/>
            <a:ext cx="7435552" cy="1181100"/>
          </a:xfrm>
        </p:spPr>
        <p:txBody>
          <a:bodyPr>
            <a:normAutofit fontScale="90000"/>
          </a:bodyPr>
          <a:lstStyle/>
          <a:p>
            <a:pPr eaLnBrk="1" hangingPunct="1">
              <a:defRPr/>
            </a:pPr>
            <a:r>
              <a:rPr lang="es-ES" sz="4000" b="1" dirty="0" smtClean="0">
                <a:effectLst>
                  <a:outerShdw blurRad="38100" dist="38100" dir="2700000" algn="tl">
                    <a:srgbClr val="000000"/>
                  </a:outerShdw>
                </a:effectLst>
                <a:latin typeface="Century Gothic" pitchFamily="34" charset="0"/>
              </a:rPr>
              <a:t>¿QUÉ ES EL ACCIDENTE ELÉCTRICO?</a:t>
            </a:r>
            <a:r>
              <a:rPr lang="es-ES" sz="4000" b="1" dirty="0" smtClean="0">
                <a:latin typeface="Century Gothic" pitchFamily="34" charset="0"/>
              </a:rPr>
              <a:t> </a:t>
            </a:r>
            <a:endParaRPr lang="es-ES_tradnl" sz="4000" dirty="0" smtClean="0">
              <a:latin typeface="Century Gothic" pitchFamily="34" charset="0"/>
            </a:endParaRPr>
          </a:p>
        </p:txBody>
      </p:sp>
      <p:sp>
        <p:nvSpPr>
          <p:cNvPr id="2053" name="Rectangle 4"/>
          <p:cNvSpPr>
            <a:spLocks noGrp="1" noChangeArrowheads="1"/>
          </p:cNvSpPr>
          <p:nvPr>
            <p:ph type="body" idx="1"/>
          </p:nvPr>
        </p:nvSpPr>
        <p:spPr>
          <a:xfrm>
            <a:off x="1252657" y="2636912"/>
            <a:ext cx="4176464" cy="3204021"/>
          </a:xfrm>
        </p:spPr>
        <p:txBody>
          <a:bodyPr>
            <a:noAutofit/>
          </a:bodyPr>
          <a:lstStyle/>
          <a:p>
            <a:pPr eaLnBrk="1" hangingPunct="1">
              <a:buFontTx/>
              <a:buNone/>
            </a:pPr>
            <a:r>
              <a:rPr lang="es-AR" sz="2400" dirty="0" smtClean="0">
                <a:latin typeface="Century Gothic" pitchFamily="34" charset="0"/>
              </a:rPr>
              <a:t>	Es el accidente provocado por la circulación de la corriente eléctrica por el organismo con o sin producción de daños materiales y/o personales.</a:t>
            </a:r>
            <a:endParaRPr lang="es-ES" sz="2400" dirty="0" smtClean="0">
              <a:latin typeface="Century Gothic" pitchFamily="34" charset="0"/>
            </a:endParaRPr>
          </a:p>
        </p:txBody>
      </p:sp>
      <p:pic>
        <p:nvPicPr>
          <p:cNvPr id="6" name="Picture 2" descr="http://1.bp.blogspot.com/_GBvur8jK5Sg/S7Mw7EADu6I/AAAAAAAAABg/cau-vamI3Dg/s1600/riesgo+electrico.bmp"/>
          <p:cNvPicPr>
            <a:picLocks noChangeAspect="1" noChangeArrowheads="1"/>
          </p:cNvPicPr>
          <p:nvPr/>
        </p:nvPicPr>
        <p:blipFill>
          <a:blip r:embed="rId3" cstate="print"/>
          <a:srcRect/>
          <a:stretch>
            <a:fillRect/>
          </a:stretch>
        </p:blipFill>
        <p:spPr bwMode="auto">
          <a:xfrm>
            <a:off x="5364088" y="2204864"/>
            <a:ext cx="3241953" cy="35283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577829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2"/>
          <p:cNvPicPr>
            <a:picLocks noChangeAspect="1" noChangeArrowheads="1"/>
          </p:cNvPicPr>
          <p:nvPr/>
        </p:nvPicPr>
        <p:blipFill>
          <a:blip r:embed="rId2" cstate="print"/>
          <a:srcRect/>
          <a:stretch>
            <a:fillRect/>
          </a:stretch>
        </p:blipFill>
        <p:spPr bwMode="auto">
          <a:xfrm>
            <a:off x="5849965" y="2132856"/>
            <a:ext cx="3132981" cy="30859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6435" name="Rectangle 3"/>
          <p:cNvSpPr>
            <a:spLocks noGrp="1" noChangeArrowheads="1"/>
          </p:cNvSpPr>
          <p:nvPr>
            <p:ph type="title"/>
          </p:nvPr>
        </p:nvSpPr>
        <p:spPr>
          <a:xfrm>
            <a:off x="1331640" y="404813"/>
            <a:ext cx="7344048" cy="1109662"/>
          </a:xfrm>
        </p:spPr>
        <p:txBody>
          <a:bodyPr>
            <a:normAutofit fontScale="90000"/>
          </a:bodyPr>
          <a:lstStyle/>
          <a:p>
            <a:pPr eaLnBrk="1" hangingPunct="1">
              <a:defRPr/>
            </a:pPr>
            <a:r>
              <a:rPr lang="es-ES_tradnl" sz="3600" b="1" dirty="0" smtClean="0">
                <a:effectLst>
                  <a:outerShdw blurRad="38100" dist="38100" dir="2700000" algn="tl">
                    <a:srgbClr val="000000"/>
                  </a:outerShdw>
                </a:effectLst>
                <a:latin typeface="Century Gothic" pitchFamily="34" charset="0"/>
              </a:rPr>
              <a:t>FACTORES QUE INFLUYEN EN EL ACCIDENTE ELÉCTRICO</a:t>
            </a:r>
          </a:p>
        </p:txBody>
      </p:sp>
      <p:sp>
        <p:nvSpPr>
          <p:cNvPr id="22533" name="Text Box 4"/>
          <p:cNvSpPr txBox="1">
            <a:spLocks noChangeArrowheads="1"/>
          </p:cNvSpPr>
          <p:nvPr/>
        </p:nvSpPr>
        <p:spPr bwMode="auto">
          <a:xfrm>
            <a:off x="1414773" y="1700808"/>
            <a:ext cx="5018310" cy="4339650"/>
          </a:xfrm>
          <a:prstGeom prst="rect">
            <a:avLst/>
          </a:prstGeom>
          <a:noFill/>
          <a:ln w="9525">
            <a:noFill/>
            <a:miter lim="800000"/>
            <a:headEnd/>
            <a:tailEnd/>
          </a:ln>
        </p:spPr>
        <p:txBody>
          <a:bodyPr wrap="square">
            <a:spAutoFit/>
          </a:bodyPr>
          <a:lstStyle/>
          <a:p>
            <a:pPr algn="l" eaLnBrk="0" hangingPunct="0">
              <a:spcBef>
                <a:spcPct val="50000"/>
              </a:spcBef>
              <a:buFontTx/>
              <a:buChar char="•"/>
            </a:pPr>
            <a:r>
              <a:rPr lang="es-ES" sz="2400" dirty="0">
                <a:latin typeface="Century Gothic" pitchFamily="34" charset="0"/>
              </a:rPr>
              <a:t> Voltaje de circuito con el que se  entra en contacto .</a:t>
            </a:r>
          </a:p>
          <a:p>
            <a:pPr algn="l" eaLnBrk="0" hangingPunct="0">
              <a:spcBef>
                <a:spcPct val="50000"/>
              </a:spcBef>
              <a:buFontTx/>
              <a:buChar char="•"/>
            </a:pPr>
            <a:r>
              <a:rPr lang="es-ES" sz="2400" dirty="0">
                <a:latin typeface="Century Gothic" pitchFamily="34" charset="0"/>
              </a:rPr>
              <a:t> </a:t>
            </a:r>
            <a:r>
              <a:rPr lang="es-AR" sz="2400" dirty="0">
                <a:latin typeface="Century Gothic" pitchFamily="34" charset="0"/>
              </a:rPr>
              <a:t>Resistencia eléctrica del cuerpo.</a:t>
            </a:r>
          </a:p>
          <a:p>
            <a:pPr algn="l" eaLnBrk="0" hangingPunct="0">
              <a:spcBef>
                <a:spcPct val="50000"/>
              </a:spcBef>
              <a:buFontTx/>
              <a:buChar char="•"/>
            </a:pPr>
            <a:r>
              <a:rPr lang="es-ES" sz="2400" dirty="0">
                <a:latin typeface="Century Gothic" pitchFamily="34" charset="0"/>
              </a:rPr>
              <a:t> Intensidad de corriente</a:t>
            </a:r>
            <a:r>
              <a:rPr lang="es-ES" sz="2400" dirty="0" smtClean="0">
                <a:latin typeface="Century Gothic" pitchFamily="34" charset="0"/>
              </a:rPr>
              <a:t>.</a:t>
            </a:r>
          </a:p>
          <a:p>
            <a:pPr eaLnBrk="0" hangingPunct="0">
              <a:spcBef>
                <a:spcPct val="50000"/>
              </a:spcBef>
              <a:buFontTx/>
              <a:buChar char="•"/>
            </a:pPr>
            <a:r>
              <a:rPr lang="es-AR" sz="2400" dirty="0" smtClean="0">
                <a:latin typeface="Century Gothic" pitchFamily="34" charset="0"/>
              </a:rPr>
              <a:t>Tiempo de paso.</a:t>
            </a:r>
          </a:p>
          <a:p>
            <a:pPr eaLnBrk="0" hangingPunct="0">
              <a:spcBef>
                <a:spcPct val="50000"/>
              </a:spcBef>
              <a:buFontTx/>
              <a:buChar char="•"/>
            </a:pPr>
            <a:r>
              <a:rPr lang="es-AR" sz="2400" dirty="0" smtClean="0">
                <a:latin typeface="Century Gothic" pitchFamily="34" charset="0"/>
              </a:rPr>
              <a:t>Trayecto de la corriente.</a:t>
            </a:r>
          </a:p>
          <a:p>
            <a:pPr eaLnBrk="0" hangingPunct="0">
              <a:spcBef>
                <a:spcPct val="50000"/>
              </a:spcBef>
              <a:buFontTx/>
              <a:buChar char="•"/>
            </a:pPr>
            <a:r>
              <a:rPr lang="es-AR" sz="2400" dirty="0" smtClean="0">
                <a:latin typeface="Century Gothic" pitchFamily="34" charset="0"/>
              </a:rPr>
              <a:t>Frecuencia y características de la corriente.</a:t>
            </a:r>
            <a:endParaRPr lang="es-ES_tradnl" sz="2400" dirty="0">
              <a:latin typeface="Century Gothic" pitchFamily="34" charset="0"/>
            </a:endParaRPr>
          </a:p>
        </p:txBody>
      </p:sp>
      <p:sp>
        <p:nvSpPr>
          <p:cNvPr id="22534" name="Rectangle 5"/>
          <p:cNvSpPr>
            <a:spLocks noChangeArrowheads="1"/>
          </p:cNvSpPr>
          <p:nvPr/>
        </p:nvSpPr>
        <p:spPr bwMode="auto">
          <a:xfrm>
            <a:off x="682253" y="4124325"/>
            <a:ext cx="3241675" cy="457200"/>
          </a:xfrm>
          <a:prstGeom prst="rect">
            <a:avLst/>
          </a:prstGeom>
          <a:noFill/>
          <a:ln w="9525" algn="ctr">
            <a:noFill/>
            <a:miter lim="800000"/>
            <a:headEnd/>
            <a:tailEnd/>
          </a:ln>
        </p:spPr>
        <p:txBody>
          <a:bodyPr>
            <a:spAutoFit/>
          </a:bodyPr>
          <a:lstStyle/>
          <a:p>
            <a:pPr algn="l" eaLnBrk="0" hangingPunct="0">
              <a:spcBef>
                <a:spcPct val="50000"/>
              </a:spcBef>
              <a:buFontTx/>
              <a:buChar char="•"/>
            </a:pPr>
            <a:r>
              <a:rPr lang="es-AR" sz="2400" dirty="0">
                <a:latin typeface="Tahoma" charset="0"/>
              </a:rPr>
              <a:t> </a:t>
            </a:r>
            <a:endParaRPr lang="es-ES_tradnl" sz="2400" dirty="0">
              <a:latin typeface="Tahoma" charset="0"/>
            </a:endParaRPr>
          </a:p>
        </p:txBody>
      </p:sp>
    </p:spTree>
    <p:extLst>
      <p:ext uri="{BB962C8B-B14F-4D97-AF65-F5344CB8AC3E}">
        <p14:creationId xmlns:p14="http://schemas.microsoft.com/office/powerpoint/2010/main" val="14728220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3"/>
          <p:cNvPicPr>
            <a:picLocks noChangeAspect="1" noChangeArrowheads="1"/>
          </p:cNvPicPr>
          <p:nvPr/>
        </p:nvPicPr>
        <p:blipFill>
          <a:blip r:embed="rId2" cstate="print"/>
          <a:srcRect/>
          <a:stretch>
            <a:fillRect/>
          </a:stretch>
        </p:blipFill>
        <p:spPr bwMode="auto">
          <a:xfrm>
            <a:off x="1331640" y="1309886"/>
            <a:ext cx="7812360" cy="4238228"/>
          </a:xfrm>
          <a:prstGeom prst="rect">
            <a:avLst/>
          </a:prstGeom>
          <a:noFill/>
          <a:ln w="9525">
            <a:noFill/>
            <a:miter lim="800000"/>
            <a:headEnd/>
            <a:tailEnd/>
          </a:ln>
        </p:spPr>
      </p:pic>
    </p:spTree>
    <p:extLst>
      <p:ext uri="{BB962C8B-B14F-4D97-AF65-F5344CB8AC3E}">
        <p14:creationId xmlns:p14="http://schemas.microsoft.com/office/powerpoint/2010/main" val="3369380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603190" y="549275"/>
            <a:ext cx="7145274" cy="838200"/>
          </a:xfrm>
        </p:spPr>
        <p:txBody>
          <a:bodyPr/>
          <a:lstStyle/>
          <a:p>
            <a:pPr eaLnBrk="1" hangingPunct="1">
              <a:defRPr/>
            </a:pPr>
            <a:r>
              <a:rPr lang="es-ES" sz="4000" b="1" dirty="0" smtClean="0">
                <a:effectLst>
                  <a:outerShdw blurRad="38100" dist="38100" dir="2700000" algn="tl">
                    <a:srgbClr val="000000"/>
                  </a:outerShdw>
                </a:effectLst>
                <a:latin typeface="Century Gothic" pitchFamily="34" charset="0"/>
              </a:rPr>
              <a:t>Contactos </a:t>
            </a:r>
            <a:r>
              <a:rPr lang="es-ES" sz="4000" b="1" dirty="0">
                <a:effectLst>
                  <a:outerShdw blurRad="38100" dist="38100" dir="2700000" algn="tl">
                    <a:srgbClr val="000000"/>
                  </a:outerShdw>
                </a:effectLst>
                <a:latin typeface="Century Gothic" pitchFamily="34" charset="0"/>
              </a:rPr>
              <a:t>E</a:t>
            </a:r>
            <a:r>
              <a:rPr lang="es-ES" sz="4000" b="1" dirty="0" smtClean="0">
                <a:effectLst>
                  <a:outerShdw blurRad="38100" dist="38100" dir="2700000" algn="tl">
                    <a:srgbClr val="000000"/>
                  </a:outerShdw>
                </a:effectLst>
                <a:latin typeface="Century Gothic" pitchFamily="34" charset="0"/>
              </a:rPr>
              <a:t>léctricos</a:t>
            </a:r>
          </a:p>
        </p:txBody>
      </p:sp>
      <p:sp>
        <p:nvSpPr>
          <p:cNvPr id="26628" name="Rectangle 3"/>
          <p:cNvSpPr>
            <a:spLocks noGrp="1" noChangeArrowheads="1"/>
          </p:cNvSpPr>
          <p:nvPr>
            <p:ph type="body" idx="1"/>
          </p:nvPr>
        </p:nvSpPr>
        <p:spPr>
          <a:xfrm>
            <a:off x="1500932" y="1294867"/>
            <a:ext cx="7319540" cy="1702085"/>
          </a:xfrm>
        </p:spPr>
        <p:txBody>
          <a:bodyPr>
            <a:normAutofit/>
          </a:bodyPr>
          <a:lstStyle/>
          <a:p>
            <a:pPr eaLnBrk="1" hangingPunct="1">
              <a:buFontTx/>
              <a:buNone/>
            </a:pPr>
            <a:r>
              <a:rPr lang="es-MX" sz="2000" dirty="0" smtClean="0">
                <a:latin typeface="Century Gothic" pitchFamily="34" charset="0"/>
              </a:rPr>
              <a:t> Para que exista contacto eléctrico se requiere:</a:t>
            </a:r>
          </a:p>
          <a:p>
            <a:pPr eaLnBrk="1" hangingPunct="1"/>
            <a:r>
              <a:rPr lang="es-MX" sz="2000" dirty="0" smtClean="0">
                <a:latin typeface="Century Gothic" pitchFamily="34" charset="0"/>
              </a:rPr>
              <a:t>“Instalación con tensión”</a:t>
            </a:r>
          </a:p>
          <a:p>
            <a:pPr eaLnBrk="1" hangingPunct="1"/>
            <a:r>
              <a:rPr lang="es-MX" sz="2000" dirty="0" smtClean="0">
                <a:latin typeface="Century Gothic" pitchFamily="34" charset="0"/>
              </a:rPr>
              <a:t> Una persona que “pueda acceder” a ella.</a:t>
            </a:r>
          </a:p>
          <a:p>
            <a:pPr eaLnBrk="1" hangingPunct="1"/>
            <a:r>
              <a:rPr lang="es-MX" sz="2000" dirty="0" smtClean="0">
                <a:latin typeface="Century Gothic" pitchFamily="34" charset="0"/>
              </a:rPr>
              <a:t>“Contacto”</a:t>
            </a:r>
            <a:endParaRPr lang="es-ES" sz="2000" dirty="0" smtClean="0">
              <a:latin typeface="Century Gothic" pitchFamily="34" charset="0"/>
            </a:endParaRPr>
          </a:p>
        </p:txBody>
      </p:sp>
      <p:sp>
        <p:nvSpPr>
          <p:cNvPr id="26629" name="Rectangle 4"/>
          <p:cNvSpPr>
            <a:spLocks noChangeArrowheads="1"/>
          </p:cNvSpPr>
          <p:nvPr/>
        </p:nvSpPr>
        <p:spPr bwMode="auto">
          <a:xfrm>
            <a:off x="1403648" y="2996952"/>
            <a:ext cx="7560840" cy="432048"/>
          </a:xfrm>
          <a:prstGeom prst="rect">
            <a:avLst/>
          </a:prstGeom>
          <a:noFill/>
          <a:ln w="9525">
            <a:noFill/>
            <a:miter lim="800000"/>
            <a:headEnd/>
            <a:tailEnd/>
          </a:ln>
        </p:spPr>
        <p:txBody>
          <a:bodyPr/>
          <a:lstStyle/>
          <a:p>
            <a:pPr marL="342900" indent="-342900" algn="l">
              <a:spcBef>
                <a:spcPct val="20000"/>
              </a:spcBef>
            </a:pPr>
            <a:r>
              <a:rPr lang="es-ES" b="1" dirty="0" smtClean="0">
                <a:latin typeface="Century Gothic" pitchFamily="34" charset="0"/>
              </a:rPr>
              <a:t>       CONTACTO DIRECTO.</a:t>
            </a:r>
            <a:r>
              <a:rPr lang="es-MX" b="1" dirty="0" smtClean="0">
                <a:latin typeface="Century Gothic" pitchFamily="34" charset="0"/>
              </a:rPr>
              <a:t>                        </a:t>
            </a:r>
            <a:r>
              <a:rPr lang="es-ES" b="1" dirty="0" smtClean="0">
                <a:latin typeface="Century Gothic" pitchFamily="34" charset="0"/>
              </a:rPr>
              <a:t>CONTACTO </a:t>
            </a:r>
            <a:r>
              <a:rPr lang="es-ES" b="1" dirty="0">
                <a:latin typeface="Century Gothic" pitchFamily="34" charset="0"/>
              </a:rPr>
              <a:t>INDIRECTO.</a:t>
            </a:r>
          </a:p>
        </p:txBody>
      </p:sp>
      <p:pic>
        <p:nvPicPr>
          <p:cNvPr id="8" name="Picture 4" descr="calambre1"/>
          <p:cNvPicPr>
            <a:picLocks noChangeAspect="1" noChangeArrowheads="1"/>
          </p:cNvPicPr>
          <p:nvPr/>
        </p:nvPicPr>
        <p:blipFill>
          <a:blip r:embed="rId2" cstate="print"/>
          <a:srcRect/>
          <a:stretch>
            <a:fillRect/>
          </a:stretch>
        </p:blipFill>
        <p:spPr bwMode="auto">
          <a:xfrm>
            <a:off x="5508104" y="3515747"/>
            <a:ext cx="3240360" cy="2800957"/>
          </a:xfrm>
          <a:prstGeom prst="rect">
            <a:avLst/>
          </a:prstGeom>
          <a:noFill/>
          <a:ln w="9525">
            <a:noFill/>
            <a:miter lim="800000"/>
            <a:headEnd/>
            <a:tailEnd/>
          </a:ln>
        </p:spPr>
      </p:pic>
      <p:pic>
        <p:nvPicPr>
          <p:cNvPr id="43010" name="Picture 2" descr="http://uprl.unizar.es/seguridad/imgseguridad/electricidad2.jpg"/>
          <p:cNvPicPr>
            <a:picLocks noChangeAspect="1" noChangeArrowheads="1"/>
          </p:cNvPicPr>
          <p:nvPr/>
        </p:nvPicPr>
        <p:blipFill>
          <a:blip r:embed="rId3" cstate="print"/>
          <a:srcRect/>
          <a:stretch>
            <a:fillRect/>
          </a:stretch>
        </p:blipFill>
        <p:spPr bwMode="auto">
          <a:xfrm>
            <a:off x="1603190" y="3435755"/>
            <a:ext cx="3349697" cy="2960943"/>
          </a:xfrm>
          <a:prstGeom prst="rect">
            <a:avLst/>
          </a:prstGeom>
          <a:noFill/>
        </p:spPr>
      </p:pic>
    </p:spTree>
    <p:extLst>
      <p:ext uri="{BB962C8B-B14F-4D97-AF65-F5344CB8AC3E}">
        <p14:creationId xmlns:p14="http://schemas.microsoft.com/office/powerpoint/2010/main" val="4555537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521635" y="692696"/>
            <a:ext cx="7139136" cy="71308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3200" b="1" dirty="0" smtClean="0">
                <a:effectLst>
                  <a:outerShdw blurRad="38100" dist="38100" dir="2700000" algn="tl">
                    <a:srgbClr val="000000">
                      <a:alpha val="43137"/>
                    </a:srgbClr>
                  </a:outerShdw>
                </a:effectLst>
                <a:latin typeface="Century Gothic" pitchFamily="34" charset="0"/>
              </a:rPr>
              <a:t>2. PROFESIONES AFECTADAS</a:t>
            </a:r>
            <a:endParaRPr lang="es-CO" sz="3200" b="1" dirty="0">
              <a:effectLst>
                <a:outerShdw blurRad="38100" dist="38100" dir="2700000" algn="tl">
                  <a:srgbClr val="000000">
                    <a:alpha val="43137"/>
                  </a:srgbClr>
                </a:outerShdw>
              </a:effectLst>
              <a:latin typeface="Century Gothic" pitchFamily="34" charset="0"/>
            </a:endParaRPr>
          </a:p>
        </p:txBody>
      </p:sp>
      <p:sp>
        <p:nvSpPr>
          <p:cNvPr id="2" name="1 CuadroTexto"/>
          <p:cNvSpPr txBox="1"/>
          <p:nvPr/>
        </p:nvSpPr>
        <p:spPr>
          <a:xfrm>
            <a:off x="1384534" y="1287244"/>
            <a:ext cx="7651961" cy="5016758"/>
          </a:xfrm>
          <a:prstGeom prst="rect">
            <a:avLst/>
          </a:prstGeom>
          <a:noFill/>
        </p:spPr>
        <p:txBody>
          <a:bodyPr wrap="square" rtlCol="0">
            <a:spAutoFit/>
          </a:bodyPr>
          <a:lstStyle/>
          <a:p>
            <a:pPr algn="just"/>
            <a:r>
              <a:rPr lang="es-CO" sz="2000" dirty="0" smtClean="0">
                <a:latin typeface="Century Gothic" pitchFamily="34" charset="0"/>
              </a:rPr>
              <a:t>Actividades </a:t>
            </a:r>
            <a:r>
              <a:rPr lang="es-CO" sz="2000" dirty="0">
                <a:latin typeface="Century Gothic" pitchFamily="34" charset="0"/>
              </a:rPr>
              <a:t>tales como construcción, interventoría, recepción, operación, mantenimiento e inspección sean realizadas por personas calificadas </a:t>
            </a:r>
            <a:r>
              <a:rPr lang="es-CO" sz="2000" b="1" dirty="0">
                <a:latin typeface="Century Gothic" pitchFamily="34" charset="0"/>
              </a:rPr>
              <a:t>con matrícula profesional</a:t>
            </a:r>
            <a:r>
              <a:rPr lang="es-CO" sz="2000" dirty="0">
                <a:latin typeface="Century Gothic" pitchFamily="34" charset="0"/>
              </a:rPr>
              <a:t>, certificado de inscripción profesional o certificado de </a:t>
            </a:r>
            <a:r>
              <a:rPr lang="es-CO" sz="2000" dirty="0" smtClean="0">
                <a:latin typeface="Century Gothic" pitchFamily="34" charset="0"/>
              </a:rPr>
              <a:t>matrícula. </a:t>
            </a:r>
            <a:r>
              <a:rPr lang="es-CO" sz="2000" dirty="0">
                <a:latin typeface="Century Gothic" pitchFamily="34" charset="0"/>
              </a:rPr>
              <a:t>Tales personas responderán por los efectos resultantes de su participación en la instalación. La competencia para realizar dichas actividades corresponderá a las personas calificadas, tales como: </a:t>
            </a:r>
            <a:endParaRPr lang="es-CO" sz="2000" dirty="0" smtClean="0">
              <a:latin typeface="Century Gothic" pitchFamily="34" charset="0"/>
            </a:endParaRPr>
          </a:p>
          <a:p>
            <a:pPr algn="just"/>
            <a:r>
              <a:rPr lang="es-CO" sz="2000" dirty="0" smtClean="0">
                <a:latin typeface="Century Gothic" pitchFamily="34" charset="0"/>
              </a:rPr>
              <a:t>-</a:t>
            </a:r>
            <a:r>
              <a:rPr lang="es-CO" sz="2000" dirty="0">
                <a:latin typeface="Century Gothic" pitchFamily="34" charset="0"/>
              </a:rPr>
              <a:t>Ingenieros electricistas, </a:t>
            </a:r>
            <a:endParaRPr lang="es-CO" sz="2000" dirty="0" smtClean="0">
              <a:latin typeface="Century Gothic" pitchFamily="34" charset="0"/>
            </a:endParaRPr>
          </a:p>
          <a:p>
            <a:pPr algn="just"/>
            <a:r>
              <a:rPr lang="es-CO" sz="2000" dirty="0" smtClean="0">
                <a:latin typeface="Century Gothic" pitchFamily="34" charset="0"/>
              </a:rPr>
              <a:t>-</a:t>
            </a:r>
            <a:r>
              <a:rPr lang="es-CO" sz="2000" dirty="0">
                <a:latin typeface="Century Gothic" pitchFamily="34" charset="0"/>
              </a:rPr>
              <a:t>Ingenieros Electromecánicos, </a:t>
            </a:r>
            <a:endParaRPr lang="es-CO" sz="2000" dirty="0" smtClean="0">
              <a:latin typeface="Century Gothic" pitchFamily="34" charset="0"/>
            </a:endParaRPr>
          </a:p>
          <a:p>
            <a:pPr algn="just"/>
            <a:r>
              <a:rPr lang="es-CO" sz="2000" dirty="0" smtClean="0">
                <a:latin typeface="Century Gothic" pitchFamily="34" charset="0"/>
              </a:rPr>
              <a:t>-</a:t>
            </a:r>
            <a:r>
              <a:rPr lang="es-CO" sz="2000" dirty="0">
                <a:latin typeface="Century Gothic" pitchFamily="34" charset="0"/>
              </a:rPr>
              <a:t>Ingenieros De distribución y redes eléctricas, </a:t>
            </a:r>
            <a:endParaRPr lang="es-CO" sz="2000" dirty="0" smtClean="0">
              <a:latin typeface="Century Gothic" pitchFamily="34" charset="0"/>
            </a:endParaRPr>
          </a:p>
          <a:p>
            <a:pPr algn="just"/>
            <a:r>
              <a:rPr lang="es-CO" sz="2000" dirty="0" smtClean="0">
                <a:latin typeface="Century Gothic" pitchFamily="34" charset="0"/>
              </a:rPr>
              <a:t>-</a:t>
            </a:r>
            <a:r>
              <a:rPr lang="es-CO" sz="2000" dirty="0">
                <a:latin typeface="Century Gothic" pitchFamily="34" charset="0"/>
              </a:rPr>
              <a:t>Ingenieros Electrónicos en los temas de electrónica de potencia, control o compatibilidad </a:t>
            </a:r>
            <a:r>
              <a:rPr lang="es-CO" sz="2000" dirty="0" smtClean="0">
                <a:latin typeface="Century Gothic" pitchFamily="34" charset="0"/>
              </a:rPr>
              <a:t>electromagnética</a:t>
            </a:r>
          </a:p>
          <a:p>
            <a:pPr algn="just"/>
            <a:r>
              <a:rPr lang="es-CO" sz="2000" dirty="0" smtClean="0">
                <a:latin typeface="Century Gothic" pitchFamily="34" charset="0"/>
              </a:rPr>
              <a:t> </a:t>
            </a:r>
            <a:r>
              <a:rPr lang="es-CO" sz="2000" dirty="0">
                <a:latin typeface="Century Gothic" pitchFamily="34" charset="0"/>
              </a:rPr>
              <a:t>-Tecnólogos en electricidad, </a:t>
            </a:r>
            <a:endParaRPr lang="es-CO" sz="2000" dirty="0" smtClean="0">
              <a:latin typeface="Century Gothic" pitchFamily="34" charset="0"/>
            </a:endParaRPr>
          </a:p>
          <a:p>
            <a:pPr algn="just"/>
            <a:r>
              <a:rPr lang="es-CO" sz="2000" dirty="0" smtClean="0">
                <a:latin typeface="Century Gothic" pitchFamily="34" charset="0"/>
              </a:rPr>
              <a:t>-</a:t>
            </a:r>
            <a:r>
              <a:rPr lang="es-CO" sz="2000" dirty="0">
                <a:latin typeface="Century Gothic" pitchFamily="34" charset="0"/>
              </a:rPr>
              <a:t>Tecnólogos en electromecánica o </a:t>
            </a:r>
            <a:endParaRPr lang="es-CO" sz="2000" dirty="0" smtClean="0">
              <a:latin typeface="Century Gothic" pitchFamily="34" charset="0"/>
            </a:endParaRPr>
          </a:p>
          <a:p>
            <a:pPr algn="just"/>
            <a:r>
              <a:rPr lang="es-CO" sz="2000" dirty="0" smtClean="0">
                <a:latin typeface="Century Gothic" pitchFamily="34" charset="0"/>
              </a:rPr>
              <a:t>-</a:t>
            </a:r>
            <a:r>
              <a:rPr lang="es-CO" sz="2000" dirty="0">
                <a:latin typeface="Century Gothic" pitchFamily="34" charset="0"/>
              </a:rPr>
              <a:t>Técnicos electricistas </a:t>
            </a:r>
          </a:p>
        </p:txBody>
      </p:sp>
    </p:spTree>
    <p:extLst>
      <p:ext uri="{BB962C8B-B14F-4D97-AF65-F5344CB8AC3E}">
        <p14:creationId xmlns:p14="http://schemas.microsoft.com/office/powerpoint/2010/main" val="40895109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1367644" y="620688"/>
            <a:ext cx="7632848" cy="1714202"/>
          </a:xfrm>
        </p:spPr>
        <p:txBody>
          <a:bodyPr>
            <a:normAutofit/>
          </a:bodyPr>
          <a:lstStyle/>
          <a:p>
            <a:pPr eaLnBrk="1" hangingPunct="1">
              <a:defRPr/>
            </a:pPr>
            <a:r>
              <a:rPr lang="es-AR" sz="2800" b="1" dirty="0" smtClean="0">
                <a:effectLst>
                  <a:outerShdw blurRad="38100" dist="38100" dir="2700000" algn="tl">
                    <a:srgbClr val="000000"/>
                  </a:outerShdw>
                </a:effectLst>
                <a:latin typeface="Century Gothic" pitchFamily="34" charset="0"/>
              </a:rPr>
              <a:t>Las actividades laborales donde la muerte por electrocución se produce con mayor frecuencia son:</a:t>
            </a:r>
            <a:endParaRPr lang="es-ES" sz="2800" b="1" dirty="0" smtClean="0">
              <a:effectLst>
                <a:outerShdw blurRad="38100" dist="38100" dir="2700000" algn="tl">
                  <a:srgbClr val="000000"/>
                </a:outerShdw>
              </a:effectLst>
              <a:latin typeface="Century Gothic" pitchFamily="34" charset="0"/>
            </a:endParaRPr>
          </a:p>
        </p:txBody>
      </p:sp>
      <p:sp>
        <p:nvSpPr>
          <p:cNvPr id="14340" name="Rectangle 3"/>
          <p:cNvSpPr>
            <a:spLocks noGrp="1" noChangeArrowheads="1"/>
          </p:cNvSpPr>
          <p:nvPr>
            <p:ph type="body" idx="1"/>
          </p:nvPr>
        </p:nvSpPr>
        <p:spPr>
          <a:xfrm>
            <a:off x="1691680" y="2492896"/>
            <a:ext cx="7128792" cy="2558777"/>
          </a:xfrm>
          <a:noFill/>
        </p:spPr>
        <p:txBody>
          <a:bodyPr/>
          <a:lstStyle/>
          <a:p>
            <a:pPr eaLnBrk="1" hangingPunct="1">
              <a:lnSpc>
                <a:spcPct val="90000"/>
              </a:lnSpc>
            </a:pPr>
            <a:r>
              <a:rPr lang="es-AR" sz="2400" dirty="0" smtClean="0">
                <a:latin typeface="Century Gothic" pitchFamily="34" charset="0"/>
              </a:rPr>
              <a:t>Construcción: 12 accidentes c/ 100.000 asalariados</a:t>
            </a:r>
          </a:p>
          <a:p>
            <a:pPr eaLnBrk="1" hangingPunct="1">
              <a:lnSpc>
                <a:spcPct val="90000"/>
              </a:lnSpc>
            </a:pPr>
            <a:r>
              <a:rPr lang="es-AR" sz="2400" dirty="0" smtClean="0">
                <a:latin typeface="Century Gothic" pitchFamily="34" charset="0"/>
              </a:rPr>
              <a:t>Industrias químicas: 3 accidentes c/ 100.000 asalariados</a:t>
            </a:r>
          </a:p>
          <a:p>
            <a:pPr eaLnBrk="1" hangingPunct="1">
              <a:lnSpc>
                <a:spcPct val="90000"/>
              </a:lnSpc>
            </a:pPr>
            <a:r>
              <a:rPr lang="es-AR" sz="2400" dirty="0" smtClean="0">
                <a:latin typeface="Century Gothic" pitchFamily="34" charset="0"/>
              </a:rPr>
              <a:t>Metalúrgicas: 3 accidentes c/ 100.000 asalariados.</a:t>
            </a:r>
            <a:endParaRPr lang="es-ES" sz="2400" dirty="0" smtClean="0">
              <a:latin typeface="Century Gothic" pitchFamily="34" charset="0"/>
            </a:endParaRPr>
          </a:p>
        </p:txBody>
      </p:sp>
      <p:sp>
        <p:nvSpPr>
          <p:cNvPr id="14341" name="Text Box 4"/>
          <p:cNvSpPr txBox="1">
            <a:spLocks noChangeArrowheads="1"/>
          </p:cNvSpPr>
          <p:nvPr/>
        </p:nvSpPr>
        <p:spPr bwMode="auto">
          <a:xfrm>
            <a:off x="1547664" y="5519207"/>
            <a:ext cx="7272808" cy="646331"/>
          </a:xfrm>
          <a:prstGeom prst="rect">
            <a:avLst/>
          </a:prstGeom>
          <a:noFill/>
          <a:ln w="9525">
            <a:solidFill>
              <a:schemeClr val="accent6">
                <a:lumMod val="60000"/>
                <a:lumOff val="40000"/>
              </a:schemeClr>
            </a:solidFill>
            <a:miter lim="800000"/>
            <a:headEnd/>
            <a:tailEnd/>
          </a:ln>
        </p:spPr>
        <p:txBody>
          <a:bodyPr wrap="square">
            <a:spAutoFit/>
          </a:bodyPr>
          <a:lstStyle/>
          <a:p>
            <a:pPr algn="ctr">
              <a:spcBef>
                <a:spcPct val="50000"/>
              </a:spcBef>
            </a:pPr>
            <a:r>
              <a:rPr lang="es-AR" b="1" dirty="0">
                <a:solidFill>
                  <a:schemeClr val="bg1">
                    <a:lumMod val="50000"/>
                  </a:schemeClr>
                </a:solidFill>
                <a:latin typeface="Arial" charset="0"/>
              </a:rPr>
              <a:t>El mayor número de accidentes se produce por fallas del hombre, mas que por fallas técnicas.</a:t>
            </a:r>
            <a:endParaRPr lang="es-ES" b="1" dirty="0">
              <a:solidFill>
                <a:schemeClr val="bg1">
                  <a:lumMod val="50000"/>
                </a:schemeClr>
              </a:solidFill>
              <a:latin typeface="Arial" charset="0"/>
            </a:endParaRPr>
          </a:p>
        </p:txBody>
      </p:sp>
    </p:spTree>
    <p:extLst>
      <p:ext uri="{BB962C8B-B14F-4D97-AF65-F5344CB8AC3E}">
        <p14:creationId xmlns:p14="http://schemas.microsoft.com/office/powerpoint/2010/main" val="31847551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1502252" y="2132856"/>
            <a:ext cx="7200800" cy="2808288"/>
          </a:xfrm>
          <a:prstGeom prst="rect">
            <a:avLst/>
          </a:prstGeom>
          <a:no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AR" sz="2400" dirty="0" smtClean="0">
                <a:latin typeface="Century Gothic" pitchFamily="34" charset="0"/>
              </a:rPr>
              <a:t>0,35 % del total de accidentes que producen bajas.</a:t>
            </a:r>
          </a:p>
          <a:p>
            <a:r>
              <a:rPr lang="es-AR" sz="2400" dirty="0" smtClean="0">
                <a:latin typeface="Century Gothic" pitchFamily="34" charset="0"/>
              </a:rPr>
              <a:t>90% de accidentes que ocasionan </a:t>
            </a:r>
            <a:r>
              <a:rPr lang="es-AR" sz="2000" dirty="0" smtClean="0">
                <a:latin typeface="Century Gothic" pitchFamily="34" charset="0"/>
              </a:rPr>
              <a:t>incapacidad</a:t>
            </a:r>
            <a:r>
              <a:rPr lang="es-AR" sz="2400" dirty="0" smtClean="0">
                <a:latin typeface="Century Gothic" pitchFamily="34" charset="0"/>
              </a:rPr>
              <a:t> permanente</a:t>
            </a:r>
          </a:p>
          <a:p>
            <a:r>
              <a:rPr lang="es-AR" sz="2400" dirty="0" smtClean="0">
                <a:latin typeface="Century Gothic" pitchFamily="34" charset="0"/>
              </a:rPr>
              <a:t>4% de accidentes mortales</a:t>
            </a:r>
            <a:endParaRPr lang="es-ES" sz="2400" dirty="0" smtClean="0">
              <a:latin typeface="Century Gothic" pitchFamily="34" charset="0"/>
            </a:endParaRPr>
          </a:p>
        </p:txBody>
      </p:sp>
      <p:sp>
        <p:nvSpPr>
          <p:cNvPr id="5" name="Rectangle 2"/>
          <p:cNvSpPr>
            <a:spLocks noGrp="1" noChangeArrowheads="1"/>
          </p:cNvSpPr>
          <p:nvPr>
            <p:ph type="title"/>
          </p:nvPr>
        </p:nvSpPr>
        <p:spPr>
          <a:xfrm>
            <a:off x="1373762" y="764704"/>
            <a:ext cx="7581528" cy="1143000"/>
          </a:xfrm>
        </p:spPr>
        <p:txBody>
          <a:bodyPr>
            <a:normAutofit fontScale="90000"/>
          </a:bodyPr>
          <a:lstStyle/>
          <a:p>
            <a:pPr eaLnBrk="1" hangingPunct="1">
              <a:defRPr/>
            </a:pPr>
            <a:r>
              <a:rPr lang="es-AR" sz="3600" b="1" dirty="0" smtClean="0">
                <a:latin typeface="Century Gothic" pitchFamily="34" charset="0"/>
              </a:rPr>
              <a:t>En el ámbito laboral los accidentes eléctricos constituyen</a:t>
            </a:r>
            <a:endParaRPr lang="es-ES" sz="3600" b="1" dirty="0" smtClean="0">
              <a:latin typeface="Century Gothic"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4221088"/>
            <a:ext cx="3563888" cy="21547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82248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1547664" y="764704"/>
            <a:ext cx="7306394" cy="1080120"/>
          </a:xfrm>
        </p:spPr>
        <p:txBody>
          <a:bodyPr>
            <a:normAutofit/>
          </a:bodyPr>
          <a:lstStyle/>
          <a:p>
            <a:pPr eaLnBrk="1" hangingPunct="1">
              <a:defRPr/>
            </a:pPr>
            <a:r>
              <a:rPr lang="es-ES" sz="2800" b="1" dirty="0" smtClean="0">
                <a:latin typeface="Century Gothic" pitchFamily="34" charset="0"/>
              </a:rPr>
              <a:t>CUALQUIER PERSONA PUEDE ESTAR EN RIESGO DE ACCIDENTE ELÉCTRICO POR:</a:t>
            </a:r>
            <a:endParaRPr lang="es-ES_tradnl" sz="2800" b="1" dirty="0" smtClean="0">
              <a:latin typeface="Century Gothic" pitchFamily="34" charset="0"/>
            </a:endParaRPr>
          </a:p>
        </p:txBody>
      </p:sp>
      <p:sp>
        <p:nvSpPr>
          <p:cNvPr id="15364" name="Rectangle 3"/>
          <p:cNvSpPr>
            <a:spLocks noGrp="1" noChangeArrowheads="1"/>
          </p:cNvSpPr>
          <p:nvPr>
            <p:ph type="body" idx="1"/>
          </p:nvPr>
        </p:nvSpPr>
        <p:spPr>
          <a:xfrm>
            <a:off x="1475656" y="1988840"/>
            <a:ext cx="6910536" cy="3899520"/>
          </a:xfrm>
        </p:spPr>
        <p:txBody>
          <a:bodyPr/>
          <a:lstStyle/>
          <a:p>
            <a:pPr eaLnBrk="1" hangingPunct="1">
              <a:lnSpc>
                <a:spcPct val="110000"/>
              </a:lnSpc>
            </a:pPr>
            <a:r>
              <a:rPr lang="es-ES" sz="2400" dirty="0" smtClean="0">
                <a:latin typeface="Century Gothic" pitchFamily="34" charset="0"/>
              </a:rPr>
              <a:t>Ignorancia.</a:t>
            </a:r>
          </a:p>
          <a:p>
            <a:pPr eaLnBrk="1" hangingPunct="1">
              <a:lnSpc>
                <a:spcPct val="110000"/>
              </a:lnSpc>
            </a:pPr>
            <a:r>
              <a:rPr lang="es-ES" sz="2400" dirty="0" smtClean="0">
                <a:latin typeface="Century Gothic" pitchFamily="34" charset="0"/>
              </a:rPr>
              <a:t>Imprudencia.</a:t>
            </a:r>
          </a:p>
          <a:p>
            <a:pPr algn="just" eaLnBrk="1" hangingPunct="1">
              <a:lnSpc>
                <a:spcPct val="110000"/>
              </a:lnSpc>
            </a:pPr>
            <a:r>
              <a:rPr lang="es-ES" sz="2400" dirty="0" smtClean="0">
                <a:latin typeface="Century Gothic" pitchFamily="34" charset="0"/>
              </a:rPr>
              <a:t>Desconocimiento.</a:t>
            </a:r>
          </a:p>
          <a:p>
            <a:pPr algn="just" eaLnBrk="1" hangingPunct="1">
              <a:lnSpc>
                <a:spcPct val="110000"/>
              </a:lnSpc>
            </a:pPr>
            <a:r>
              <a:rPr lang="es-ES" sz="2400" dirty="0" smtClean="0">
                <a:latin typeface="Century Gothic" pitchFamily="34" charset="0"/>
              </a:rPr>
              <a:t>Falta de preparación.</a:t>
            </a:r>
          </a:p>
          <a:p>
            <a:pPr algn="just" eaLnBrk="1" hangingPunct="1">
              <a:lnSpc>
                <a:spcPct val="110000"/>
              </a:lnSpc>
            </a:pPr>
            <a:r>
              <a:rPr lang="es-ES" sz="2400" dirty="0" smtClean="0">
                <a:latin typeface="Century Gothic" pitchFamily="34" charset="0"/>
              </a:rPr>
              <a:t>Seguridad técnica y personal.</a:t>
            </a:r>
          </a:p>
          <a:p>
            <a:pPr algn="just" eaLnBrk="1" hangingPunct="1">
              <a:lnSpc>
                <a:spcPct val="110000"/>
              </a:lnSpc>
            </a:pPr>
            <a:r>
              <a:rPr lang="es-ES" sz="2400" dirty="0" smtClean="0">
                <a:latin typeface="Century Gothic" pitchFamily="34" charset="0"/>
              </a:rPr>
              <a:t>Negligencia.</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2881" y="4332756"/>
            <a:ext cx="3343275" cy="21336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68185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1547664" y="549275"/>
            <a:ext cx="6983561" cy="1439863"/>
          </a:xfrm>
        </p:spPr>
        <p:txBody>
          <a:bodyPr/>
          <a:lstStyle/>
          <a:p>
            <a:pPr eaLnBrk="1" hangingPunct="1">
              <a:defRPr/>
            </a:pPr>
            <a:r>
              <a:rPr lang="es-ES_tradnl" sz="3600" b="1" dirty="0" smtClean="0">
                <a:latin typeface="Century Gothic" pitchFamily="34" charset="0"/>
              </a:rPr>
              <a:t>ACCIÓN DE LA CORRIENTE ELÉCTRICA EN EL ORGANISMO</a:t>
            </a:r>
          </a:p>
        </p:txBody>
      </p:sp>
      <p:sp>
        <p:nvSpPr>
          <p:cNvPr id="139267" name="Rectangle 3"/>
          <p:cNvSpPr>
            <a:spLocks noGrp="1" noChangeArrowheads="1"/>
          </p:cNvSpPr>
          <p:nvPr>
            <p:ph type="body" sz="half" idx="1"/>
          </p:nvPr>
        </p:nvSpPr>
        <p:spPr>
          <a:xfrm>
            <a:off x="1403648" y="2132856"/>
            <a:ext cx="7740352" cy="4323507"/>
          </a:xfrm>
        </p:spPr>
        <p:txBody>
          <a:bodyPr/>
          <a:lstStyle/>
          <a:p>
            <a:pPr eaLnBrk="1" hangingPunct="1">
              <a:lnSpc>
                <a:spcPct val="110000"/>
              </a:lnSpc>
              <a:defRPr/>
            </a:pPr>
            <a:r>
              <a:rPr lang="es-ES" sz="2400" dirty="0" smtClean="0">
                <a:latin typeface="Century Gothic" pitchFamily="34" charset="0"/>
              </a:rPr>
              <a:t>Lesión traumática por contracción muscular o </a:t>
            </a:r>
            <a:r>
              <a:rPr lang="es-ES" sz="2400" dirty="0" err="1" smtClean="0">
                <a:latin typeface="Century Gothic" pitchFamily="34" charset="0"/>
              </a:rPr>
              <a:t>tetanización</a:t>
            </a:r>
            <a:endParaRPr lang="es-ES" sz="2400" dirty="0" smtClean="0">
              <a:latin typeface="Century Gothic" pitchFamily="34" charset="0"/>
            </a:endParaRPr>
          </a:p>
          <a:p>
            <a:pPr eaLnBrk="1" hangingPunct="1">
              <a:lnSpc>
                <a:spcPct val="110000"/>
              </a:lnSpc>
              <a:defRPr/>
            </a:pPr>
            <a:r>
              <a:rPr lang="es-AR" sz="2400" dirty="0" smtClean="0">
                <a:latin typeface="Century Gothic" pitchFamily="34" charset="0"/>
              </a:rPr>
              <a:t>Asfixia o paro respiratorio</a:t>
            </a:r>
          </a:p>
          <a:p>
            <a:pPr eaLnBrk="1" hangingPunct="1">
              <a:lnSpc>
                <a:spcPct val="110000"/>
              </a:lnSpc>
              <a:defRPr/>
            </a:pPr>
            <a:r>
              <a:rPr lang="es-AR" sz="2400" dirty="0" smtClean="0">
                <a:latin typeface="Century Gothic" pitchFamily="34" charset="0"/>
              </a:rPr>
              <a:t>Fibrilación ventricular</a:t>
            </a:r>
          </a:p>
          <a:p>
            <a:pPr eaLnBrk="1" hangingPunct="1">
              <a:lnSpc>
                <a:spcPct val="110000"/>
              </a:lnSpc>
              <a:defRPr/>
            </a:pPr>
            <a:r>
              <a:rPr lang="es-AR" sz="2400" dirty="0" smtClean="0">
                <a:latin typeface="Century Gothic" pitchFamily="34" charset="0"/>
              </a:rPr>
              <a:t>Paro cardiaco</a:t>
            </a:r>
          </a:p>
          <a:p>
            <a:pPr eaLnBrk="1" hangingPunct="1">
              <a:lnSpc>
                <a:spcPct val="110000"/>
              </a:lnSpc>
              <a:defRPr/>
            </a:pPr>
            <a:r>
              <a:rPr lang="es-AR" sz="2400" dirty="0" smtClean="0">
                <a:latin typeface="Century Gothic" pitchFamily="34" charset="0"/>
              </a:rPr>
              <a:t>Quemaduras</a:t>
            </a:r>
            <a:endParaRPr lang="es-ES" sz="2400" dirty="0" smtClean="0">
              <a:latin typeface="Century Gothic" pitchFamily="34" charset="0"/>
            </a:endParaRPr>
          </a:p>
        </p:txBody>
      </p:sp>
    </p:spTree>
    <p:extLst>
      <p:ext uri="{BB962C8B-B14F-4D97-AF65-F5344CB8AC3E}">
        <p14:creationId xmlns:p14="http://schemas.microsoft.com/office/powerpoint/2010/main" val="36320739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3"/>
          <p:cNvSpPr>
            <a:spLocks noGrp="1" noChangeArrowheads="1"/>
          </p:cNvSpPr>
          <p:nvPr>
            <p:ph type="body" sz="half" idx="1"/>
          </p:nvPr>
        </p:nvSpPr>
        <p:spPr>
          <a:xfrm>
            <a:off x="1492975" y="404664"/>
            <a:ext cx="6776525" cy="696912"/>
          </a:xfrm>
        </p:spPr>
        <p:txBody>
          <a:bodyPr/>
          <a:lstStyle/>
          <a:p>
            <a:pPr algn="just" eaLnBrk="1" hangingPunct="1">
              <a:lnSpc>
                <a:spcPct val="110000"/>
              </a:lnSpc>
              <a:buFontTx/>
              <a:buNone/>
              <a:defRPr/>
            </a:pPr>
            <a:r>
              <a:rPr lang="es-ES" sz="3600" b="1" dirty="0" smtClean="0">
                <a:latin typeface="Century Gothic" pitchFamily="34" charset="0"/>
              </a:rPr>
              <a:t>	</a:t>
            </a:r>
            <a:r>
              <a:rPr lang="es-ES" sz="3600" b="1" dirty="0" err="1" smtClean="0">
                <a:latin typeface="Century Gothic" pitchFamily="34" charset="0"/>
              </a:rPr>
              <a:t>Tetanización</a:t>
            </a:r>
            <a:r>
              <a:rPr lang="es-ES" sz="3600" b="1" dirty="0" smtClean="0">
                <a:latin typeface="Century Gothic" pitchFamily="34" charset="0"/>
              </a:rPr>
              <a:t> muscular:</a:t>
            </a:r>
          </a:p>
        </p:txBody>
      </p:sp>
      <p:sp>
        <p:nvSpPr>
          <p:cNvPr id="17413" name="Text Box 4"/>
          <p:cNvSpPr txBox="1">
            <a:spLocks noChangeArrowheads="1"/>
          </p:cNvSpPr>
          <p:nvPr/>
        </p:nvSpPr>
        <p:spPr bwMode="auto">
          <a:xfrm>
            <a:off x="1475656" y="1076370"/>
            <a:ext cx="7166248" cy="2496646"/>
          </a:xfrm>
          <a:prstGeom prst="rect">
            <a:avLst/>
          </a:prstGeom>
          <a:noFill/>
          <a:ln w="9525">
            <a:solidFill>
              <a:schemeClr val="accent6">
                <a:lumMod val="60000"/>
                <a:lumOff val="40000"/>
              </a:schemeClr>
            </a:solidFill>
            <a:miter lim="800000"/>
            <a:headEnd/>
            <a:tailEnd/>
          </a:ln>
        </p:spPr>
        <p:txBody>
          <a:bodyPr wrap="square">
            <a:spAutoFit/>
          </a:bodyPr>
          <a:lstStyle/>
          <a:p>
            <a:pPr marL="342900" indent="-342900" algn="just">
              <a:lnSpc>
                <a:spcPct val="110000"/>
              </a:lnSpc>
              <a:spcBef>
                <a:spcPct val="20000"/>
              </a:spcBef>
            </a:pPr>
            <a:r>
              <a:rPr lang="es-ES" sz="2400" dirty="0">
                <a:latin typeface="Century Gothic" pitchFamily="34" charset="0"/>
              </a:rPr>
              <a:t>	Movimiento incontrolado de los músculos como consecuencia del paso de la corriente eléctrica. Esta anulación de la capacidad del control muscular es la que impide la separación del punto de contacto.</a:t>
            </a:r>
            <a:endParaRPr lang="es-ES_tradnl" sz="2400" dirty="0">
              <a:latin typeface="Century Gothic" pitchFamily="34" charset="0"/>
            </a:endParaRPr>
          </a:p>
        </p:txBody>
      </p:sp>
      <p:sp>
        <p:nvSpPr>
          <p:cNvPr id="5" name="Rectangle 3"/>
          <p:cNvSpPr txBox="1">
            <a:spLocks noChangeArrowheads="1"/>
          </p:cNvSpPr>
          <p:nvPr/>
        </p:nvSpPr>
        <p:spPr>
          <a:xfrm>
            <a:off x="4076800" y="3573016"/>
            <a:ext cx="4561656" cy="769938"/>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140000"/>
              </a:lnSpc>
              <a:buFontTx/>
              <a:buNone/>
              <a:defRPr/>
            </a:pPr>
            <a:r>
              <a:rPr lang="es-ES" b="1" smtClean="0">
                <a:latin typeface="Century Gothic" pitchFamily="34" charset="0"/>
              </a:rPr>
              <a:t>Asfixia:</a:t>
            </a:r>
          </a:p>
          <a:p>
            <a:pPr algn="ctr">
              <a:lnSpc>
                <a:spcPct val="140000"/>
              </a:lnSpc>
              <a:buFontTx/>
              <a:buNone/>
              <a:defRPr/>
            </a:pPr>
            <a:endParaRPr lang="es-ES" sz="2800" b="1" dirty="0" smtClean="0">
              <a:latin typeface="Century Gothic" pitchFamily="34" charset="0"/>
            </a:endParaRPr>
          </a:p>
        </p:txBody>
      </p:sp>
      <p:sp>
        <p:nvSpPr>
          <p:cNvPr id="6" name="Text Box 4"/>
          <p:cNvSpPr txBox="1">
            <a:spLocks noChangeArrowheads="1"/>
          </p:cNvSpPr>
          <p:nvPr/>
        </p:nvSpPr>
        <p:spPr bwMode="auto">
          <a:xfrm>
            <a:off x="1331639" y="4342954"/>
            <a:ext cx="7518673" cy="1938992"/>
          </a:xfrm>
          <a:prstGeom prst="rect">
            <a:avLst/>
          </a:prstGeom>
          <a:noFill/>
          <a:ln w="9525">
            <a:noFill/>
            <a:miter lim="800000"/>
            <a:headEnd/>
            <a:tailEnd/>
          </a:ln>
        </p:spPr>
        <p:txBody>
          <a:bodyPr wrap="square">
            <a:spAutoFit/>
          </a:bodyPr>
          <a:lstStyle/>
          <a:p>
            <a:pPr algn="just" eaLnBrk="0" hangingPunct="0">
              <a:spcBef>
                <a:spcPct val="50000"/>
              </a:spcBef>
            </a:pPr>
            <a:r>
              <a:rPr lang="es-ES" sz="2400" dirty="0">
                <a:latin typeface="Century Gothic" pitchFamily="34" charset="0"/>
              </a:rPr>
              <a:t>Se presenta cuando la corriente atraviesa el tórax, impidiendo la contracción de los músculos de los pulmones, y por tanto, la respiración, ocasionando el paro respiratorio. </a:t>
            </a:r>
            <a:r>
              <a:rPr lang="es-ES" sz="2400" dirty="0">
                <a:solidFill>
                  <a:srgbClr val="CC3300"/>
                </a:solidFill>
                <a:latin typeface="Century Gothic" pitchFamily="34" charset="0"/>
              </a:rPr>
              <a:t>Puede producir la muerte por anoxia.</a:t>
            </a:r>
            <a:endParaRPr lang="es-ES_tradnl" sz="2400" dirty="0">
              <a:solidFill>
                <a:srgbClr val="CC3300"/>
              </a:solidFill>
              <a:latin typeface="Century Gothic" pitchFamily="34" charset="0"/>
            </a:endParaRPr>
          </a:p>
        </p:txBody>
      </p:sp>
    </p:spTree>
    <p:extLst>
      <p:ext uri="{BB962C8B-B14F-4D97-AF65-F5344CB8AC3E}">
        <p14:creationId xmlns:p14="http://schemas.microsoft.com/office/powerpoint/2010/main" val="18779026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9" name="Rectangle 3"/>
          <p:cNvSpPr>
            <a:spLocks noGrp="1" noChangeArrowheads="1"/>
          </p:cNvSpPr>
          <p:nvPr>
            <p:ph type="body" sz="half" idx="1"/>
          </p:nvPr>
        </p:nvSpPr>
        <p:spPr>
          <a:xfrm>
            <a:off x="2159731" y="692696"/>
            <a:ext cx="5832649" cy="863600"/>
          </a:xfrm>
        </p:spPr>
        <p:txBody>
          <a:bodyPr/>
          <a:lstStyle/>
          <a:p>
            <a:pPr algn="just" eaLnBrk="1" hangingPunct="1">
              <a:lnSpc>
                <a:spcPct val="110000"/>
              </a:lnSpc>
              <a:buFontTx/>
              <a:buNone/>
              <a:defRPr/>
            </a:pPr>
            <a:r>
              <a:rPr lang="es-ES" sz="3600" b="1" dirty="0" smtClean="0">
                <a:latin typeface="Century Gothic" pitchFamily="34" charset="0"/>
              </a:rPr>
              <a:t>Fibrilación ventricular:</a:t>
            </a:r>
          </a:p>
        </p:txBody>
      </p:sp>
      <p:sp>
        <p:nvSpPr>
          <p:cNvPr id="19461" name="Text Box 4"/>
          <p:cNvSpPr txBox="1">
            <a:spLocks noChangeArrowheads="1"/>
          </p:cNvSpPr>
          <p:nvPr/>
        </p:nvSpPr>
        <p:spPr bwMode="auto">
          <a:xfrm>
            <a:off x="1475656" y="1772816"/>
            <a:ext cx="7200800" cy="3964162"/>
          </a:xfrm>
          <a:prstGeom prst="rect">
            <a:avLst/>
          </a:prstGeom>
          <a:noFill/>
          <a:ln w="9525">
            <a:noFill/>
            <a:miter lim="800000"/>
            <a:headEnd/>
            <a:tailEnd/>
          </a:ln>
        </p:spPr>
        <p:txBody>
          <a:bodyPr wrap="square">
            <a:spAutoFit/>
          </a:bodyPr>
          <a:lstStyle/>
          <a:p>
            <a:pPr marL="342900" indent="-342900" algn="just">
              <a:lnSpc>
                <a:spcPct val="110000"/>
              </a:lnSpc>
              <a:spcBef>
                <a:spcPct val="20000"/>
              </a:spcBef>
            </a:pPr>
            <a:r>
              <a:rPr lang="es-ES" sz="2400" dirty="0" smtClean="0">
                <a:latin typeface="Century Gothic" pitchFamily="34" charset="0"/>
              </a:rPr>
              <a:t>	Consiste </a:t>
            </a:r>
            <a:r>
              <a:rPr lang="es-ES" sz="2400" dirty="0">
                <a:latin typeface="Century Gothic" pitchFamily="34" charset="0"/>
              </a:rPr>
              <a:t>en un movimiento anárquico </a:t>
            </a:r>
            <a:r>
              <a:rPr lang="es-ES" sz="2400" dirty="0" smtClean="0">
                <a:latin typeface="Century Gothic" pitchFamily="34" charset="0"/>
              </a:rPr>
              <a:t>del corazón</a:t>
            </a:r>
            <a:r>
              <a:rPr lang="es-ES" sz="2400" dirty="0">
                <a:latin typeface="Century Gothic" pitchFamily="34" charset="0"/>
              </a:rPr>
              <a:t>,   que deja de enviar sangre a </a:t>
            </a:r>
            <a:r>
              <a:rPr lang="es-ES" sz="2400" dirty="0" smtClean="0">
                <a:latin typeface="Century Gothic" pitchFamily="34" charset="0"/>
              </a:rPr>
              <a:t>los distintos </a:t>
            </a:r>
            <a:r>
              <a:rPr lang="es-ES" sz="2400" dirty="0">
                <a:latin typeface="Century Gothic" pitchFamily="34" charset="0"/>
              </a:rPr>
              <a:t>órganos y, aunque esté </a:t>
            </a:r>
            <a:r>
              <a:rPr lang="es-ES" sz="2400" dirty="0" smtClean="0">
                <a:latin typeface="Century Gothic" pitchFamily="34" charset="0"/>
              </a:rPr>
              <a:t>en movimiento</a:t>
            </a:r>
            <a:r>
              <a:rPr lang="es-ES" sz="2400" dirty="0">
                <a:latin typeface="Century Gothic" pitchFamily="34" charset="0"/>
              </a:rPr>
              <a:t>, no sigue su ritmo normal </a:t>
            </a:r>
            <a:r>
              <a:rPr lang="es-ES" sz="2400" dirty="0" smtClean="0">
                <a:latin typeface="Century Gothic" pitchFamily="34" charset="0"/>
              </a:rPr>
              <a:t>de funcionamiento</a:t>
            </a:r>
            <a:r>
              <a:rPr lang="es-ES" sz="2400" dirty="0">
                <a:latin typeface="Century Gothic" pitchFamily="34" charset="0"/>
              </a:rPr>
              <a:t>. </a:t>
            </a:r>
          </a:p>
          <a:p>
            <a:pPr marL="342900" indent="-342900" algn="just">
              <a:lnSpc>
                <a:spcPct val="110000"/>
              </a:lnSpc>
              <a:spcBef>
                <a:spcPct val="20000"/>
              </a:spcBef>
            </a:pPr>
            <a:r>
              <a:rPr lang="es-ES" sz="2400" dirty="0">
                <a:latin typeface="Century Gothic" pitchFamily="34" charset="0"/>
              </a:rPr>
              <a:t>	</a:t>
            </a:r>
            <a:endParaRPr lang="es-ES" sz="2400" dirty="0" smtClean="0">
              <a:latin typeface="Century Gothic" pitchFamily="34" charset="0"/>
            </a:endParaRPr>
          </a:p>
          <a:p>
            <a:pPr marL="342900" indent="-342900" algn="just">
              <a:lnSpc>
                <a:spcPct val="110000"/>
              </a:lnSpc>
              <a:spcBef>
                <a:spcPct val="20000"/>
              </a:spcBef>
            </a:pPr>
            <a:r>
              <a:rPr lang="es-ES" sz="2400" dirty="0" smtClean="0">
                <a:latin typeface="Century Gothic" pitchFamily="34" charset="0"/>
              </a:rPr>
              <a:t>	La </a:t>
            </a:r>
            <a:r>
              <a:rPr lang="es-ES" sz="2400" dirty="0">
                <a:latin typeface="Century Gothic" pitchFamily="34" charset="0"/>
              </a:rPr>
              <a:t>fibrilación ventricular está considerada como </a:t>
            </a:r>
            <a:r>
              <a:rPr lang="es-ES" sz="2400" dirty="0">
                <a:solidFill>
                  <a:srgbClr val="CC3300"/>
                </a:solidFill>
                <a:latin typeface="Century Gothic" pitchFamily="34" charset="0"/>
              </a:rPr>
              <a:t>la principal causa de muerte por choque </a:t>
            </a:r>
            <a:r>
              <a:rPr lang="es-ES" sz="2400" dirty="0" smtClean="0">
                <a:solidFill>
                  <a:srgbClr val="CC3300"/>
                </a:solidFill>
                <a:latin typeface="Century Gothic" pitchFamily="34" charset="0"/>
              </a:rPr>
              <a:t>eléctrico.</a:t>
            </a:r>
            <a:endParaRPr lang="es-ES" sz="2400" dirty="0">
              <a:solidFill>
                <a:srgbClr val="CC3300"/>
              </a:solidFill>
              <a:latin typeface="Century Gothic" pitchFamily="34" charset="0"/>
            </a:endParaRPr>
          </a:p>
        </p:txBody>
      </p:sp>
    </p:spTree>
    <p:extLst>
      <p:ext uri="{BB962C8B-B14F-4D97-AF65-F5344CB8AC3E}">
        <p14:creationId xmlns:p14="http://schemas.microsoft.com/office/powerpoint/2010/main" val="19331079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5 Marcador de número de diapositiva"/>
          <p:cNvSpPr>
            <a:spLocks noGrp="1"/>
          </p:cNvSpPr>
          <p:nvPr>
            <p:ph type="sldNum" sz="quarter" idx="4294967295"/>
          </p:nvPr>
        </p:nvSpPr>
        <p:spPr>
          <a:xfrm>
            <a:off x="6553200" y="6356350"/>
            <a:ext cx="2133600" cy="365125"/>
          </a:xfrm>
          <a:prstGeom prst="rect">
            <a:avLst/>
          </a:prstGeom>
          <a:noFill/>
        </p:spPr>
        <p:txBody>
          <a:bodyPr/>
          <a:lstStyle/>
          <a:p>
            <a:fld id="{07D5D296-0498-49F2-8948-553AB26CE320}" type="slidenum">
              <a:rPr lang="es-ES"/>
              <a:pPr/>
              <a:t>19</a:t>
            </a:fld>
            <a:endParaRPr lang="es-ES"/>
          </a:p>
        </p:txBody>
      </p:sp>
      <p:sp>
        <p:nvSpPr>
          <p:cNvPr id="143363" name="Rectangle 3"/>
          <p:cNvSpPr>
            <a:spLocks noGrp="1" noChangeArrowheads="1"/>
          </p:cNvSpPr>
          <p:nvPr>
            <p:ph type="body" sz="half" idx="1"/>
          </p:nvPr>
        </p:nvSpPr>
        <p:spPr>
          <a:xfrm>
            <a:off x="1547664" y="404664"/>
            <a:ext cx="4280520" cy="863600"/>
          </a:xfrm>
        </p:spPr>
        <p:txBody>
          <a:bodyPr/>
          <a:lstStyle/>
          <a:p>
            <a:pPr eaLnBrk="1" hangingPunct="1">
              <a:lnSpc>
                <a:spcPct val="140000"/>
              </a:lnSpc>
              <a:buFontTx/>
              <a:buNone/>
              <a:defRPr/>
            </a:pPr>
            <a:r>
              <a:rPr lang="es-ES" sz="3600" b="1" dirty="0" smtClean="0">
                <a:latin typeface="Century Gothic" pitchFamily="34" charset="0"/>
              </a:rPr>
              <a:t>Paro cardíaco</a:t>
            </a:r>
            <a:r>
              <a:rPr lang="es-ES" sz="3600" dirty="0" smtClean="0">
                <a:latin typeface="Century Gothic" pitchFamily="34" charset="0"/>
              </a:rPr>
              <a:t>:</a:t>
            </a:r>
            <a:endParaRPr lang="es-ES" sz="2400" b="1" dirty="0" smtClean="0">
              <a:latin typeface="Century Gothic" pitchFamily="34" charset="0"/>
            </a:endParaRPr>
          </a:p>
        </p:txBody>
      </p:sp>
      <p:sp>
        <p:nvSpPr>
          <p:cNvPr id="20485" name="Text Box 4"/>
          <p:cNvSpPr txBox="1">
            <a:spLocks noChangeArrowheads="1"/>
          </p:cNvSpPr>
          <p:nvPr/>
        </p:nvSpPr>
        <p:spPr bwMode="auto">
          <a:xfrm>
            <a:off x="1547664" y="1124744"/>
            <a:ext cx="6912694" cy="2902911"/>
          </a:xfrm>
          <a:prstGeom prst="rect">
            <a:avLst/>
          </a:prstGeom>
          <a:noFill/>
          <a:ln w="9525">
            <a:noFill/>
            <a:miter lim="800000"/>
            <a:headEnd/>
            <a:tailEnd/>
          </a:ln>
        </p:spPr>
        <p:txBody>
          <a:bodyPr wrap="square">
            <a:spAutoFit/>
          </a:bodyPr>
          <a:lstStyle/>
          <a:p>
            <a:pPr algn="just" eaLnBrk="0" hangingPunct="0">
              <a:lnSpc>
                <a:spcPct val="110000"/>
              </a:lnSpc>
            </a:pPr>
            <a:r>
              <a:rPr lang="es-ES" sz="2400" dirty="0" smtClean="0">
                <a:latin typeface="Century Gothic" pitchFamily="34" charset="0"/>
              </a:rPr>
              <a:t>Es </a:t>
            </a:r>
            <a:r>
              <a:rPr lang="es-ES" sz="2400" dirty="0">
                <a:latin typeface="Century Gothic" pitchFamily="34" charset="0"/>
              </a:rPr>
              <a:t>la suspensión del funcionamiento del corazón, por contracción de los músculos del tórax, en este caso el corazón puede volver a latir normalmente cuando la victima se separe del circuito, y en el caso de que no lo haga deben aplicarse los primeros auxilios.</a:t>
            </a:r>
          </a:p>
        </p:txBody>
      </p:sp>
      <p:sp>
        <p:nvSpPr>
          <p:cNvPr id="5" name="Rectangle 3"/>
          <p:cNvSpPr txBox="1">
            <a:spLocks noChangeArrowheads="1"/>
          </p:cNvSpPr>
          <p:nvPr/>
        </p:nvSpPr>
        <p:spPr>
          <a:xfrm>
            <a:off x="5004011" y="4005560"/>
            <a:ext cx="3384376" cy="8636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40000"/>
              </a:lnSpc>
              <a:buFontTx/>
              <a:buNone/>
              <a:defRPr/>
            </a:pPr>
            <a:r>
              <a:rPr lang="es-ES" sz="3600" b="1" smtClean="0">
                <a:latin typeface="Century Gothic" pitchFamily="34" charset="0"/>
              </a:rPr>
              <a:t>Quemaduras:</a:t>
            </a:r>
            <a:endParaRPr lang="es-ES" sz="3600" b="1" dirty="0" smtClean="0">
              <a:latin typeface="Century Gothic" pitchFamily="34" charset="0"/>
            </a:endParaRPr>
          </a:p>
        </p:txBody>
      </p:sp>
      <p:sp>
        <p:nvSpPr>
          <p:cNvPr id="6" name="Text Box 4"/>
          <p:cNvSpPr txBox="1">
            <a:spLocks noChangeArrowheads="1"/>
          </p:cNvSpPr>
          <p:nvPr/>
        </p:nvSpPr>
        <p:spPr bwMode="auto">
          <a:xfrm>
            <a:off x="1547662" y="4869160"/>
            <a:ext cx="7061349" cy="1200329"/>
          </a:xfrm>
          <a:prstGeom prst="rect">
            <a:avLst/>
          </a:prstGeom>
          <a:noFill/>
          <a:ln w="9525">
            <a:noFill/>
            <a:miter lim="800000"/>
            <a:headEnd/>
            <a:tailEnd/>
          </a:ln>
        </p:spPr>
        <p:txBody>
          <a:bodyPr wrap="square">
            <a:spAutoFit/>
          </a:bodyPr>
          <a:lstStyle/>
          <a:p>
            <a:pPr algn="just" eaLnBrk="0" hangingPunct="0">
              <a:spcBef>
                <a:spcPct val="50000"/>
              </a:spcBef>
            </a:pPr>
            <a:r>
              <a:rPr lang="es-ES" sz="2400" dirty="0">
                <a:latin typeface="Century Gothic" pitchFamily="34" charset="0"/>
              </a:rPr>
              <a:t>Son producidas por la energía liberada al paso de la corriente. La gravedad de la lesión depende del órgano afectado</a:t>
            </a:r>
            <a:endParaRPr lang="es-ES_tradnl" sz="2400" dirty="0">
              <a:latin typeface="Century Gothic" pitchFamily="34" charset="0"/>
            </a:endParaRPr>
          </a:p>
        </p:txBody>
      </p:sp>
    </p:spTree>
    <p:extLst>
      <p:ext uri="{BB962C8B-B14F-4D97-AF65-F5344CB8AC3E}">
        <p14:creationId xmlns:p14="http://schemas.microsoft.com/office/powerpoint/2010/main" val="39423525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1518147" y="1556792"/>
            <a:ext cx="7560840" cy="1143000"/>
          </a:xfrm>
        </p:spPr>
        <p:txBody>
          <a:bodyPr>
            <a:normAutofit/>
          </a:bodyPr>
          <a:lstStyle/>
          <a:p>
            <a:pPr eaLnBrk="1" hangingPunct="1">
              <a:defRPr/>
            </a:pPr>
            <a:r>
              <a:rPr lang="es-ES" sz="2800" b="1" dirty="0" smtClean="0">
                <a:latin typeface="Century Gothic" pitchFamily="34" charset="0"/>
              </a:rPr>
              <a:t>PROTECCIÓN CONTRA CONTACTOS DIRECTOS</a:t>
            </a:r>
          </a:p>
        </p:txBody>
      </p:sp>
      <p:sp>
        <p:nvSpPr>
          <p:cNvPr id="30724" name="Rectangle 3"/>
          <p:cNvSpPr>
            <a:spLocks noGrp="1" noChangeArrowheads="1"/>
          </p:cNvSpPr>
          <p:nvPr>
            <p:ph type="body" idx="1"/>
          </p:nvPr>
        </p:nvSpPr>
        <p:spPr>
          <a:xfrm>
            <a:off x="1521635" y="2564904"/>
            <a:ext cx="7416824" cy="3856078"/>
          </a:xfrm>
        </p:spPr>
        <p:txBody>
          <a:bodyPr/>
          <a:lstStyle/>
          <a:p>
            <a:pPr eaLnBrk="1" hangingPunct="1">
              <a:lnSpc>
                <a:spcPct val="70000"/>
              </a:lnSpc>
            </a:pPr>
            <a:r>
              <a:rPr lang="es-ES" sz="2400" dirty="0" smtClean="0">
                <a:latin typeface="Century Gothic" pitchFamily="34" charset="0"/>
              </a:rPr>
              <a:t>Alejamiento de las partes activas.</a:t>
            </a:r>
          </a:p>
          <a:p>
            <a:pPr eaLnBrk="1" hangingPunct="1">
              <a:lnSpc>
                <a:spcPct val="70000"/>
              </a:lnSpc>
            </a:pPr>
            <a:endParaRPr lang="es-ES" sz="2400" dirty="0" smtClean="0">
              <a:latin typeface="Century Gothic" pitchFamily="34" charset="0"/>
            </a:endParaRPr>
          </a:p>
          <a:p>
            <a:pPr eaLnBrk="1" hangingPunct="1">
              <a:lnSpc>
                <a:spcPct val="70000"/>
              </a:lnSpc>
            </a:pPr>
            <a:r>
              <a:rPr lang="es-ES" sz="2400" dirty="0" smtClean="0">
                <a:latin typeface="Century Gothic" pitchFamily="34" charset="0"/>
              </a:rPr>
              <a:t>Interposición de obstáculos, barreras o envolventes.</a:t>
            </a:r>
          </a:p>
          <a:p>
            <a:pPr eaLnBrk="1" hangingPunct="1">
              <a:lnSpc>
                <a:spcPct val="70000"/>
              </a:lnSpc>
            </a:pPr>
            <a:endParaRPr lang="es-ES" sz="2400" dirty="0" smtClean="0">
              <a:latin typeface="Century Gothic" pitchFamily="34" charset="0"/>
            </a:endParaRPr>
          </a:p>
          <a:p>
            <a:pPr eaLnBrk="1" hangingPunct="1">
              <a:lnSpc>
                <a:spcPct val="70000"/>
              </a:lnSpc>
            </a:pPr>
            <a:r>
              <a:rPr lang="es-ES" sz="2400" dirty="0" smtClean="0">
                <a:latin typeface="Century Gothic" pitchFamily="34" charset="0"/>
              </a:rPr>
              <a:t>Recubrimiento de las partes activas.</a:t>
            </a:r>
          </a:p>
          <a:p>
            <a:pPr eaLnBrk="1" hangingPunct="1">
              <a:lnSpc>
                <a:spcPct val="70000"/>
              </a:lnSpc>
            </a:pPr>
            <a:endParaRPr lang="es-ES" sz="2400" dirty="0" smtClean="0">
              <a:latin typeface="Century Gothic" pitchFamily="34" charset="0"/>
            </a:endParaRPr>
          </a:p>
          <a:p>
            <a:pPr eaLnBrk="1" hangingPunct="1">
              <a:lnSpc>
                <a:spcPct val="70000"/>
              </a:lnSpc>
            </a:pPr>
            <a:r>
              <a:rPr lang="es-ES" sz="2400" dirty="0" smtClean="0">
                <a:latin typeface="Century Gothic" pitchFamily="34" charset="0"/>
              </a:rPr>
              <a:t>Protección complementaria con diferenciales de alta sensibilidad.</a:t>
            </a:r>
          </a:p>
          <a:p>
            <a:pPr eaLnBrk="1" hangingPunct="1">
              <a:lnSpc>
                <a:spcPct val="70000"/>
              </a:lnSpc>
            </a:pPr>
            <a:endParaRPr lang="es-ES" sz="2400" dirty="0" smtClean="0">
              <a:latin typeface="Century Gothic" pitchFamily="34" charset="0"/>
            </a:endParaRPr>
          </a:p>
          <a:p>
            <a:pPr eaLnBrk="1" hangingPunct="1">
              <a:lnSpc>
                <a:spcPct val="70000"/>
              </a:lnSpc>
            </a:pPr>
            <a:r>
              <a:rPr lang="es-ES" sz="2400" dirty="0" smtClean="0">
                <a:latin typeface="Century Gothic" pitchFamily="34" charset="0"/>
              </a:rPr>
              <a:t>Pequeñas tensiones de seguridad.</a:t>
            </a:r>
          </a:p>
        </p:txBody>
      </p:sp>
      <p:sp>
        <p:nvSpPr>
          <p:cNvPr id="5" name="1 Título"/>
          <p:cNvSpPr txBox="1">
            <a:spLocks/>
          </p:cNvSpPr>
          <p:nvPr/>
        </p:nvSpPr>
        <p:spPr>
          <a:xfrm>
            <a:off x="1521635" y="555675"/>
            <a:ext cx="7139136" cy="71308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3200" b="1" dirty="0">
                <a:effectLst>
                  <a:outerShdw blurRad="38100" dist="38100" dir="2700000" algn="tl">
                    <a:srgbClr val="000000">
                      <a:alpha val="43137"/>
                    </a:srgbClr>
                  </a:outerShdw>
                </a:effectLst>
                <a:latin typeface="Century Gothic" pitchFamily="34" charset="0"/>
              </a:rPr>
              <a:t>3</a:t>
            </a:r>
            <a:r>
              <a:rPr lang="es-CO" sz="3200" b="1" dirty="0" smtClean="0">
                <a:effectLst>
                  <a:outerShdw blurRad="38100" dist="38100" dir="2700000" algn="tl">
                    <a:srgbClr val="000000">
                      <a:alpha val="43137"/>
                    </a:srgbClr>
                  </a:outerShdw>
                </a:effectLst>
                <a:latin typeface="Century Gothic" pitchFamily="34" charset="0"/>
              </a:rPr>
              <a:t>. MEDIDAS DE CONTROL</a:t>
            </a:r>
            <a:endParaRPr lang="es-CO" sz="3200" b="1" dirty="0">
              <a:effectLst>
                <a:outerShdw blurRad="38100" dist="38100" dir="2700000" algn="tl">
                  <a:srgbClr val="000000">
                    <a:alpha val="43137"/>
                  </a:srgbClr>
                </a:outerShdw>
              </a:effectLst>
              <a:latin typeface="Century Gothic" pitchFamily="34" charset="0"/>
            </a:endParaRPr>
          </a:p>
        </p:txBody>
      </p:sp>
    </p:spTree>
    <p:extLst>
      <p:ext uri="{BB962C8B-B14F-4D97-AF65-F5344CB8AC3E}">
        <p14:creationId xmlns:p14="http://schemas.microsoft.com/office/powerpoint/2010/main" val="27330149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403648" y="332655"/>
            <a:ext cx="7297440" cy="1227857"/>
          </a:xfrm>
        </p:spPr>
        <p:txBody>
          <a:bodyPr/>
          <a:lstStyle/>
          <a:p>
            <a:pPr eaLnBrk="1" hangingPunct="1">
              <a:defRPr/>
            </a:pPr>
            <a:r>
              <a:rPr lang="es-ES" sz="2800" b="1" dirty="0" smtClean="0">
                <a:latin typeface="Century Gothic" pitchFamily="34" charset="0"/>
              </a:rPr>
              <a:t>PROTECCIÓN CONTRA CONTACTOS INDIRECTOS</a:t>
            </a:r>
          </a:p>
        </p:txBody>
      </p:sp>
      <p:sp>
        <p:nvSpPr>
          <p:cNvPr id="31748" name="Rectangle 3"/>
          <p:cNvSpPr>
            <a:spLocks noGrp="1" noChangeArrowheads="1"/>
          </p:cNvSpPr>
          <p:nvPr>
            <p:ph type="body" idx="1"/>
          </p:nvPr>
        </p:nvSpPr>
        <p:spPr>
          <a:xfrm>
            <a:off x="1475656" y="1485876"/>
            <a:ext cx="6768752" cy="863005"/>
          </a:xfrm>
          <a:noFill/>
        </p:spPr>
        <p:txBody>
          <a:bodyPr/>
          <a:lstStyle/>
          <a:p>
            <a:pPr marL="0" indent="0" eaLnBrk="1" hangingPunct="1">
              <a:lnSpc>
                <a:spcPct val="80000"/>
              </a:lnSpc>
              <a:buNone/>
            </a:pPr>
            <a:r>
              <a:rPr lang="es-ES" sz="2400" dirty="0" smtClean="0">
                <a:latin typeface="Century Gothic" pitchFamily="34" charset="0"/>
              </a:rPr>
              <a:t>PUESTA A TIERRA</a:t>
            </a:r>
            <a:r>
              <a:rPr lang="es-MX" sz="2400" dirty="0" smtClean="0">
                <a:latin typeface="Century Gothic" pitchFamily="34" charset="0"/>
              </a:rPr>
              <a:t> </a:t>
            </a:r>
          </a:p>
          <a:p>
            <a:pPr marL="0" indent="0" eaLnBrk="1" hangingPunct="1">
              <a:lnSpc>
                <a:spcPct val="80000"/>
              </a:lnSpc>
              <a:buNone/>
            </a:pPr>
            <a:r>
              <a:rPr lang="es-ES" sz="2400" dirty="0" smtClean="0">
                <a:latin typeface="Century Gothic" pitchFamily="34" charset="0"/>
              </a:rPr>
              <a:t>INTERRUPTOR DIFERENCIAL</a:t>
            </a:r>
          </a:p>
        </p:txBody>
      </p:sp>
      <p:pic>
        <p:nvPicPr>
          <p:cNvPr id="31749" name="Picture 4" descr="pi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3692996"/>
            <a:ext cx="1935934" cy="27082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5" descr="pia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9264" y="3888268"/>
            <a:ext cx="2441575" cy="25161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1" name="Text Box 6"/>
          <p:cNvSpPr txBox="1">
            <a:spLocks noChangeArrowheads="1"/>
          </p:cNvSpPr>
          <p:nvPr/>
        </p:nvSpPr>
        <p:spPr bwMode="auto">
          <a:xfrm>
            <a:off x="1331639" y="2348881"/>
            <a:ext cx="7594873" cy="173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sz="2800">
                <a:solidFill>
                  <a:schemeClr val="tx1"/>
                </a:solidFill>
                <a:latin typeface="Times New Roman" charset="0"/>
              </a:defRPr>
            </a:lvl1pPr>
            <a:lvl2pPr marL="742950" indent="-285750" eaLnBrk="0" hangingPunct="0">
              <a:defRPr sz="2800">
                <a:solidFill>
                  <a:schemeClr val="tx1"/>
                </a:solidFill>
                <a:latin typeface="Times New Roman" charset="0"/>
              </a:defRPr>
            </a:lvl2pPr>
            <a:lvl3pPr marL="1143000" indent="-228600" eaLnBrk="0" hangingPunct="0">
              <a:defRPr sz="2800">
                <a:solidFill>
                  <a:schemeClr val="tx1"/>
                </a:solidFill>
                <a:latin typeface="Times New Roman" charset="0"/>
              </a:defRPr>
            </a:lvl3pPr>
            <a:lvl4pPr marL="1600200" indent="-228600" eaLnBrk="0" hangingPunct="0">
              <a:defRPr sz="2800">
                <a:solidFill>
                  <a:schemeClr val="tx1"/>
                </a:solidFill>
                <a:latin typeface="Times New Roman" charset="0"/>
              </a:defRPr>
            </a:lvl4pPr>
            <a:lvl5pPr marL="2057400" indent="-228600" eaLnBrk="0" hangingPunct="0">
              <a:defRPr sz="2800">
                <a:solidFill>
                  <a:schemeClr val="tx1"/>
                </a:solidFill>
                <a:latin typeface="Times New Roman" charset="0"/>
              </a:defRPr>
            </a:lvl5pPr>
            <a:lvl6pPr marL="2514600" indent="-228600" algn="ctr" eaLnBrk="0" fontAlgn="base" hangingPunct="0">
              <a:spcBef>
                <a:spcPct val="0"/>
              </a:spcBef>
              <a:spcAft>
                <a:spcPct val="0"/>
              </a:spcAft>
              <a:defRPr sz="2800">
                <a:solidFill>
                  <a:schemeClr val="tx1"/>
                </a:solidFill>
                <a:latin typeface="Times New Roman" charset="0"/>
              </a:defRPr>
            </a:lvl6pPr>
            <a:lvl7pPr marL="2971800" indent="-228600" algn="ctr" eaLnBrk="0" fontAlgn="base" hangingPunct="0">
              <a:spcBef>
                <a:spcPct val="0"/>
              </a:spcBef>
              <a:spcAft>
                <a:spcPct val="0"/>
              </a:spcAft>
              <a:defRPr sz="2800">
                <a:solidFill>
                  <a:schemeClr val="tx1"/>
                </a:solidFill>
                <a:latin typeface="Times New Roman" charset="0"/>
              </a:defRPr>
            </a:lvl7pPr>
            <a:lvl8pPr marL="3429000" indent="-228600" algn="ctr" eaLnBrk="0" fontAlgn="base" hangingPunct="0">
              <a:spcBef>
                <a:spcPct val="0"/>
              </a:spcBef>
              <a:spcAft>
                <a:spcPct val="0"/>
              </a:spcAft>
              <a:defRPr sz="2800">
                <a:solidFill>
                  <a:schemeClr val="tx1"/>
                </a:solidFill>
                <a:latin typeface="Times New Roman" charset="0"/>
              </a:defRPr>
            </a:lvl8pPr>
            <a:lvl9pPr marL="3886200" indent="-228600" algn="ctr" eaLnBrk="0" fontAlgn="base" hangingPunct="0">
              <a:spcBef>
                <a:spcPct val="0"/>
              </a:spcBef>
              <a:spcAft>
                <a:spcPct val="0"/>
              </a:spcAft>
              <a:defRPr sz="2800">
                <a:solidFill>
                  <a:schemeClr val="tx1"/>
                </a:solidFill>
                <a:latin typeface="Times New Roman" charset="0"/>
              </a:defRPr>
            </a:lvl9pPr>
          </a:lstStyle>
          <a:p>
            <a:pPr algn="just" eaLnBrk="1" hangingPunct="1">
              <a:spcBef>
                <a:spcPct val="20000"/>
              </a:spcBef>
            </a:pPr>
            <a:r>
              <a:rPr lang="es-ES_tradnl" sz="2400" dirty="0">
                <a:latin typeface="Century Gothic" pitchFamily="34" charset="0"/>
                <a:cs typeface="Times New Roman" charset="0"/>
              </a:rPr>
              <a:t>    Interrumpe el circuito cuando se produzca una derivación en la instalación o en algún aparato, evitando de esta forma cualquier accidente de las personas. </a:t>
            </a:r>
            <a:endParaRPr lang="es-ES" sz="2400" dirty="0">
              <a:latin typeface="Century Gothic" pitchFamily="34" charset="0"/>
              <a:cs typeface="Times New Roman" charset="0"/>
            </a:endParaRPr>
          </a:p>
        </p:txBody>
      </p:sp>
    </p:spTree>
    <p:extLst>
      <p:ext uri="{BB962C8B-B14F-4D97-AF65-F5344CB8AC3E}">
        <p14:creationId xmlns:p14="http://schemas.microsoft.com/office/powerpoint/2010/main" val="25354275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579" name="Rectangle 3"/>
          <p:cNvSpPr>
            <a:spLocks noGrp="1" noChangeArrowheads="1"/>
          </p:cNvSpPr>
          <p:nvPr>
            <p:ph type="title"/>
          </p:nvPr>
        </p:nvSpPr>
        <p:spPr>
          <a:xfrm>
            <a:off x="1397526" y="404664"/>
            <a:ext cx="7505402" cy="1299170"/>
          </a:xfrm>
        </p:spPr>
        <p:txBody>
          <a:bodyPr/>
          <a:lstStyle/>
          <a:p>
            <a:pPr eaLnBrk="1" hangingPunct="1">
              <a:defRPr/>
            </a:pPr>
            <a:r>
              <a:rPr lang="es-ES_tradnl" sz="3200" b="1" dirty="0" smtClean="0">
                <a:latin typeface="Century Gothic" pitchFamily="34" charset="0"/>
              </a:rPr>
              <a:t>¿QUE HACER ANTE UN ACCIDENTE ELÉCTRICO?</a:t>
            </a:r>
            <a:endParaRPr lang="es-ES" sz="3200" b="1" dirty="0" smtClean="0">
              <a:latin typeface="Century Gothic" pitchFamily="34" charset="0"/>
            </a:endParaRPr>
          </a:p>
        </p:txBody>
      </p:sp>
      <p:sp>
        <p:nvSpPr>
          <p:cNvPr id="152580" name="Text Box 4"/>
          <p:cNvSpPr txBox="1">
            <a:spLocks noChangeArrowheads="1"/>
          </p:cNvSpPr>
          <p:nvPr/>
        </p:nvSpPr>
        <p:spPr bwMode="auto">
          <a:xfrm>
            <a:off x="1382800" y="1553979"/>
            <a:ext cx="7221648" cy="4385816"/>
          </a:xfrm>
          <a:prstGeom prst="rect">
            <a:avLst/>
          </a:prstGeom>
          <a:noFill/>
          <a:ln w="9525">
            <a:noFill/>
            <a:miter lim="800000"/>
            <a:headEnd/>
            <a:tailEnd/>
          </a:ln>
          <a:effectLst/>
        </p:spPr>
        <p:txBody>
          <a:bodyPr wrap="square">
            <a:spAutoFit/>
          </a:bodyPr>
          <a:lstStyle/>
          <a:p>
            <a:pPr algn="just">
              <a:spcBef>
                <a:spcPct val="50000"/>
              </a:spcBef>
              <a:defRPr/>
            </a:pPr>
            <a:r>
              <a:rPr lang="es-AR" sz="2000" i="1" dirty="0">
                <a:latin typeface="Century Gothic" pitchFamily="34" charset="0"/>
              </a:rPr>
              <a:t>1.- PETICION DE AYUDA</a:t>
            </a:r>
          </a:p>
          <a:p>
            <a:pPr algn="just">
              <a:spcBef>
                <a:spcPct val="50000"/>
              </a:spcBef>
              <a:defRPr/>
            </a:pPr>
            <a:r>
              <a:rPr lang="es-AR" sz="2000" dirty="0" smtClean="0">
                <a:latin typeface="Century Gothic" pitchFamily="34" charset="0"/>
              </a:rPr>
              <a:t>Dar </a:t>
            </a:r>
            <a:r>
              <a:rPr lang="es-AR" sz="2000" dirty="0">
                <a:latin typeface="Century Gothic" pitchFamily="34" charset="0"/>
              </a:rPr>
              <a:t>alarma para </a:t>
            </a:r>
            <a:r>
              <a:rPr lang="es-AR" sz="2000" dirty="0" smtClean="0">
                <a:latin typeface="Century Gothic" pitchFamily="34" charset="0"/>
              </a:rPr>
              <a:t>que alguien </a:t>
            </a:r>
            <a:r>
              <a:rPr lang="es-AR" sz="2000" dirty="0">
                <a:latin typeface="Century Gothic" pitchFamily="34" charset="0"/>
              </a:rPr>
              <a:t>acuda y </a:t>
            </a:r>
            <a:r>
              <a:rPr lang="es-AR" sz="2000" dirty="0" smtClean="0">
                <a:latin typeface="Century Gothic" pitchFamily="34" charset="0"/>
              </a:rPr>
              <a:t>se encargue </a:t>
            </a:r>
            <a:r>
              <a:rPr lang="es-AR" sz="2000" dirty="0">
                <a:latin typeface="Century Gothic" pitchFamily="34" charset="0"/>
              </a:rPr>
              <a:t>de avisar </a:t>
            </a:r>
            <a:r>
              <a:rPr lang="es-AR" sz="2000" dirty="0" smtClean="0">
                <a:latin typeface="Century Gothic" pitchFamily="34" charset="0"/>
              </a:rPr>
              <a:t>al servicio </a:t>
            </a:r>
            <a:r>
              <a:rPr lang="es-AR" sz="2000" dirty="0">
                <a:latin typeface="Century Gothic" pitchFamily="34" charset="0"/>
              </a:rPr>
              <a:t>médico </a:t>
            </a:r>
            <a:r>
              <a:rPr lang="es-AR" sz="2000" dirty="0" smtClean="0">
                <a:latin typeface="Century Gothic" pitchFamily="34" charset="0"/>
              </a:rPr>
              <a:t>de urgencia </a:t>
            </a:r>
            <a:r>
              <a:rPr lang="es-AR" sz="2000" dirty="0">
                <a:latin typeface="Century Gothic" pitchFamily="34" charset="0"/>
              </a:rPr>
              <a:t>y a un </a:t>
            </a:r>
            <a:r>
              <a:rPr lang="es-AR" sz="2000" dirty="0" smtClean="0">
                <a:latin typeface="Century Gothic" pitchFamily="34" charset="0"/>
              </a:rPr>
              <a:t>electricista.</a:t>
            </a:r>
          </a:p>
          <a:p>
            <a:pPr algn="just">
              <a:spcBef>
                <a:spcPct val="50000"/>
              </a:spcBef>
              <a:defRPr/>
            </a:pPr>
            <a:r>
              <a:rPr lang="es-AR" sz="2000" i="1" dirty="0">
                <a:latin typeface="Century Gothic" pitchFamily="34" charset="0"/>
              </a:rPr>
              <a:t>2.- RESCATE O “DESENGANCHE” DEL ACCIDENTADO</a:t>
            </a:r>
          </a:p>
          <a:p>
            <a:pPr algn="just">
              <a:spcBef>
                <a:spcPct val="50000"/>
              </a:spcBef>
              <a:defRPr/>
            </a:pPr>
            <a:r>
              <a:rPr lang="es-AR" sz="2000" dirty="0">
                <a:latin typeface="Century Gothic" pitchFamily="34" charset="0"/>
              </a:rPr>
              <a:t> </a:t>
            </a:r>
            <a:r>
              <a:rPr lang="es-AR" sz="2000" dirty="0" smtClean="0">
                <a:latin typeface="Century Gothic" pitchFamily="34" charset="0"/>
              </a:rPr>
              <a:t>a</a:t>
            </a:r>
            <a:r>
              <a:rPr lang="es-AR" sz="2000" dirty="0">
                <a:latin typeface="Century Gothic" pitchFamily="34" charset="0"/>
              </a:rPr>
              <a:t>) Cortar la corriente accionando </a:t>
            </a:r>
            <a:r>
              <a:rPr lang="es-AR" sz="2000" dirty="0" smtClean="0">
                <a:latin typeface="Century Gothic" pitchFamily="34" charset="0"/>
              </a:rPr>
              <a:t>el interruptor</a:t>
            </a:r>
            <a:r>
              <a:rPr lang="es-AR" sz="2000" dirty="0">
                <a:latin typeface="Century Gothic" pitchFamily="34" charset="0"/>
              </a:rPr>
              <a:t>, disyuntor o </a:t>
            </a:r>
            <a:r>
              <a:rPr lang="es-AR" sz="2000" dirty="0" smtClean="0">
                <a:latin typeface="Century Gothic" pitchFamily="34" charset="0"/>
              </a:rPr>
              <a:t>seccionador.</a:t>
            </a:r>
          </a:p>
          <a:p>
            <a:pPr algn="just">
              <a:spcBef>
                <a:spcPct val="50000"/>
              </a:spcBef>
              <a:defRPr/>
            </a:pPr>
            <a:r>
              <a:rPr lang="es-AR" sz="2000" dirty="0" smtClean="0">
                <a:latin typeface="Century Gothic" pitchFamily="34" charset="0"/>
              </a:rPr>
              <a:t>b</a:t>
            </a:r>
            <a:r>
              <a:rPr lang="es-AR" sz="2000" dirty="0">
                <a:latin typeface="Century Gothic" pitchFamily="34" charset="0"/>
              </a:rPr>
              <a:t>) Si resulta imposible cortar la corriente o se tardara demasiado, por encontrarse lejos del interruptor, trate de desenganchar a la persona electrizada mediante cualquier elemento no conductor.</a:t>
            </a:r>
            <a:endParaRPr lang="es-ES" sz="2000" dirty="0">
              <a:latin typeface="Century Gothic" pitchFamily="34" charset="0"/>
            </a:endParaRPr>
          </a:p>
          <a:p>
            <a:pPr algn="just">
              <a:spcBef>
                <a:spcPct val="50000"/>
              </a:spcBef>
              <a:defRPr/>
            </a:pPr>
            <a:endParaRPr lang="es-ES" sz="2000" dirty="0">
              <a:latin typeface="Century Gothic" pitchFamily="34" charset="0"/>
            </a:endParaRPr>
          </a:p>
        </p:txBody>
      </p:sp>
      <p:pic>
        <p:nvPicPr>
          <p:cNvPr id="32773"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3745" y="5085184"/>
            <a:ext cx="2160240" cy="13273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77556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04" name="Text Box 4"/>
          <p:cNvSpPr txBox="1">
            <a:spLocks noChangeArrowheads="1"/>
          </p:cNvSpPr>
          <p:nvPr/>
        </p:nvSpPr>
        <p:spPr bwMode="auto">
          <a:xfrm>
            <a:off x="1383678" y="792046"/>
            <a:ext cx="7344816" cy="1615827"/>
          </a:xfrm>
          <a:prstGeom prst="rect">
            <a:avLst/>
          </a:prstGeom>
          <a:noFill/>
          <a:ln w="9525">
            <a:noFill/>
            <a:miter lim="800000"/>
            <a:headEnd/>
            <a:tailEnd/>
          </a:ln>
          <a:effectLst/>
        </p:spPr>
        <p:txBody>
          <a:bodyPr wrap="square">
            <a:spAutoFit/>
          </a:bodyPr>
          <a:lstStyle/>
          <a:p>
            <a:pPr algn="just">
              <a:spcBef>
                <a:spcPct val="50000"/>
              </a:spcBef>
              <a:defRPr/>
            </a:pPr>
            <a:r>
              <a:rPr lang="es-AR" i="1" dirty="0" smtClean="0">
                <a:latin typeface="Century Gothic" pitchFamily="34" charset="0"/>
              </a:rPr>
              <a:t>3.- PRIMEROS AUXILIOS</a:t>
            </a:r>
            <a:endParaRPr lang="es-AR" i="1" dirty="0">
              <a:latin typeface="Century Gothic" pitchFamily="34" charset="0"/>
            </a:endParaRPr>
          </a:p>
          <a:p>
            <a:pPr algn="just">
              <a:spcBef>
                <a:spcPct val="50000"/>
              </a:spcBef>
              <a:defRPr/>
            </a:pPr>
            <a:r>
              <a:rPr lang="es-AR" b="1" dirty="0" smtClean="0">
                <a:latin typeface="Century Gothic" pitchFamily="34" charset="0"/>
              </a:rPr>
              <a:t>a</a:t>
            </a:r>
            <a:r>
              <a:rPr lang="es-AR" b="1" dirty="0">
                <a:latin typeface="Century Gothic" pitchFamily="34" charset="0"/>
              </a:rPr>
              <a:t>) </a:t>
            </a:r>
            <a:r>
              <a:rPr lang="es-AR" dirty="0">
                <a:latin typeface="Century Gothic" pitchFamily="34" charset="0"/>
              </a:rPr>
              <a:t>Apagar el incendio de 	las ropas (si es </a:t>
            </a:r>
            <a:r>
              <a:rPr lang="es-AR" dirty="0" smtClean="0">
                <a:latin typeface="Century Gothic" pitchFamily="34" charset="0"/>
              </a:rPr>
              <a:t>que existe</a:t>
            </a:r>
            <a:r>
              <a:rPr lang="es-AR" dirty="0">
                <a:latin typeface="Century Gothic" pitchFamily="34" charset="0"/>
              </a:rPr>
              <a:t>), echando a </a:t>
            </a:r>
            <a:r>
              <a:rPr lang="es-AR" dirty="0" smtClean="0">
                <a:latin typeface="Century Gothic" pitchFamily="34" charset="0"/>
              </a:rPr>
              <a:t>la víctima </a:t>
            </a:r>
            <a:r>
              <a:rPr lang="es-AR" dirty="0">
                <a:latin typeface="Century Gothic" pitchFamily="34" charset="0"/>
              </a:rPr>
              <a:t>sobre el suelo 	y 	tratando de sofocar las 	llamas con </a:t>
            </a:r>
            <a:r>
              <a:rPr lang="es-AR" dirty="0" smtClean="0">
                <a:latin typeface="Century Gothic" pitchFamily="34" charset="0"/>
              </a:rPr>
              <a:t>mantas, arena </a:t>
            </a:r>
            <a:r>
              <a:rPr lang="es-AR" dirty="0">
                <a:latin typeface="Century Gothic" pitchFamily="34" charset="0"/>
              </a:rPr>
              <a:t>o cualquier otro </a:t>
            </a:r>
            <a:r>
              <a:rPr lang="es-AR" dirty="0" smtClean="0">
                <a:latin typeface="Century Gothic" pitchFamily="34" charset="0"/>
              </a:rPr>
              <a:t>material </a:t>
            </a:r>
            <a:r>
              <a:rPr lang="es-AR" dirty="0">
                <a:latin typeface="Century Gothic" pitchFamily="34" charset="0"/>
              </a:rPr>
              <a:t> </a:t>
            </a:r>
            <a:r>
              <a:rPr lang="es-AR" dirty="0" smtClean="0">
                <a:latin typeface="Century Gothic" pitchFamily="34" charset="0"/>
              </a:rPr>
              <a:t>incombustible del </a:t>
            </a:r>
            <a:r>
              <a:rPr lang="es-AR" dirty="0">
                <a:latin typeface="Century Gothic" pitchFamily="34" charset="0"/>
              </a:rPr>
              <a:t>que se </a:t>
            </a:r>
            <a:r>
              <a:rPr lang="es-AR" dirty="0" smtClean="0">
                <a:latin typeface="Century Gothic" pitchFamily="34" charset="0"/>
              </a:rPr>
              <a:t>disponga</a:t>
            </a:r>
            <a:r>
              <a:rPr lang="es-AR" dirty="0">
                <a:latin typeface="Century Gothic" pitchFamily="34" charset="0"/>
              </a:rPr>
              <a:t>.</a:t>
            </a:r>
            <a:r>
              <a:rPr lang="es-AR" dirty="0">
                <a:latin typeface="Tahoma" charset="0"/>
              </a:rPr>
              <a:t>	</a:t>
            </a:r>
            <a:endParaRPr lang="es-ES" dirty="0">
              <a:latin typeface="Tahoma" charset="0"/>
            </a:endParaRPr>
          </a:p>
        </p:txBody>
      </p:sp>
      <p:pic>
        <p:nvPicPr>
          <p:cNvPr id="34821"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8723" y="-114724"/>
            <a:ext cx="2035277" cy="1509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ChangeArrowheads="1"/>
          </p:cNvSpPr>
          <p:nvPr/>
        </p:nvSpPr>
        <p:spPr bwMode="auto">
          <a:xfrm>
            <a:off x="1383678" y="2596555"/>
            <a:ext cx="5256585" cy="383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spcBef>
                <a:spcPct val="50000"/>
              </a:spcBef>
            </a:pPr>
            <a:r>
              <a:rPr lang="es-AR" b="1" dirty="0">
                <a:latin typeface="Century Gothic" pitchFamily="34" charset="0"/>
              </a:rPr>
              <a:t>b) </a:t>
            </a:r>
            <a:r>
              <a:rPr lang="es-AR" dirty="0">
                <a:latin typeface="Century Gothic" pitchFamily="34" charset="0"/>
              </a:rPr>
              <a:t>Reanimación</a:t>
            </a:r>
          </a:p>
          <a:p>
            <a:pPr algn="just">
              <a:spcBef>
                <a:spcPct val="50000"/>
              </a:spcBef>
            </a:pPr>
            <a:r>
              <a:rPr lang="es-AR" dirty="0">
                <a:latin typeface="Century Gothic" pitchFamily="34" charset="0"/>
              </a:rPr>
              <a:t>- Si la víctima está inconsciente pero respira y tiene pulso, seguramente se trata de un simple shock.</a:t>
            </a:r>
          </a:p>
          <a:p>
            <a:pPr algn="just">
              <a:spcBef>
                <a:spcPct val="50000"/>
              </a:spcBef>
            </a:pPr>
            <a:r>
              <a:rPr lang="es-AR" dirty="0">
                <a:latin typeface="Century Gothic" pitchFamily="34" charset="0"/>
              </a:rPr>
              <a:t>- Si la víctima esta inconsciente y no respira, se debe aplicar respiración boca a boca.</a:t>
            </a:r>
          </a:p>
          <a:p>
            <a:pPr algn="just">
              <a:spcBef>
                <a:spcPct val="50000"/>
              </a:spcBef>
            </a:pPr>
            <a:r>
              <a:rPr lang="es-AR" dirty="0">
                <a:latin typeface="Century Gothic" pitchFamily="34" charset="0"/>
              </a:rPr>
              <a:t>- Si además de que no respira y está inconsciente, se observa que la víctima está muy pálida, no tiene pulso en la muñeca y cuello y no se oyen sus latidos cardíacos, es posible que se haya producido un paro del corazón.</a:t>
            </a:r>
            <a:endParaRPr lang="es-ES" dirty="0">
              <a:latin typeface="Century Gothic" pitchFamily="34" charset="0"/>
            </a:endParaRPr>
          </a:p>
        </p:txBody>
      </p:sp>
      <p:graphicFrame>
        <p:nvGraphicFramePr>
          <p:cNvPr id="3" name="2 Objeto"/>
          <p:cNvGraphicFramePr>
            <a:graphicFrameLocks noGrp="1" noChangeAspect="1"/>
          </p:cNvGraphicFramePr>
          <p:nvPr>
            <p:extLst>
              <p:ext uri="{D42A27DB-BD31-4B8C-83A1-F6EECF244321}">
                <p14:modId xmlns:p14="http://schemas.microsoft.com/office/powerpoint/2010/main" val="2019859240"/>
              </p:ext>
            </p:extLst>
          </p:nvPr>
        </p:nvGraphicFramePr>
        <p:xfrm>
          <a:off x="6666352" y="3212976"/>
          <a:ext cx="2477648" cy="2052236"/>
        </p:xfrm>
        <a:graphic>
          <a:graphicData uri="http://schemas.openxmlformats.org/presentationml/2006/ole">
            <mc:AlternateContent xmlns:mc="http://schemas.openxmlformats.org/markup-compatibility/2006">
              <mc:Choice xmlns:v="urn:schemas-microsoft-com:vml" Requires="v">
                <p:oleObj spid="_x0000_s4139" name="Imagen de mapa de bits" r:id="rId4" imgW="3142857" imgH="2429214" progId="PBrush">
                  <p:embed/>
                </p:oleObj>
              </mc:Choice>
              <mc:Fallback>
                <p:oleObj name="Imagen de mapa de bits" r:id="rId4" imgW="3142857" imgH="2429214" progId="PBrush">
                  <p:embed/>
                  <p:pic>
                    <p:nvPicPr>
                      <p:cNvPr id="0" name="Object 5"/>
                      <p:cNvPicPr>
                        <a:picLocks noGrp="1" noChangeAspect="1" noChangeArrowheads="1"/>
                      </p:cNvPicPr>
                      <p:nvPr/>
                    </p:nvPicPr>
                    <p:blipFill>
                      <a:blip r:embed="rId5">
                        <a:extLst>
                          <a:ext uri="{28A0092B-C50C-407E-A947-70E740481C1C}">
                            <a14:useLocalDpi xmlns:a14="http://schemas.microsoft.com/office/drawing/2010/main" val="0"/>
                          </a:ext>
                        </a:extLst>
                      </a:blip>
                      <a:srcRect l="1146"/>
                      <a:stretch>
                        <a:fillRect/>
                      </a:stretch>
                    </p:blipFill>
                    <p:spPr bwMode="auto">
                      <a:xfrm>
                        <a:off x="6666352" y="3212976"/>
                        <a:ext cx="2477648" cy="2052236"/>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9162153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5 Marcador de número de diapositiva"/>
          <p:cNvSpPr>
            <a:spLocks noGrp="1"/>
          </p:cNvSpPr>
          <p:nvPr>
            <p:ph type="sldNum" sz="quarter" idx="4294967295"/>
          </p:nvPr>
        </p:nvSpPr>
        <p:spPr>
          <a:xfrm>
            <a:off x="6553200" y="6356350"/>
            <a:ext cx="2133600"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charset="0"/>
              </a:defRPr>
            </a:lvl1pPr>
            <a:lvl2pPr marL="742950" indent="-285750" eaLnBrk="0" hangingPunct="0">
              <a:defRPr sz="2800">
                <a:solidFill>
                  <a:schemeClr val="tx1"/>
                </a:solidFill>
                <a:latin typeface="Times New Roman" charset="0"/>
              </a:defRPr>
            </a:lvl2pPr>
            <a:lvl3pPr marL="1143000" indent="-228600" eaLnBrk="0" hangingPunct="0">
              <a:defRPr sz="2800">
                <a:solidFill>
                  <a:schemeClr val="tx1"/>
                </a:solidFill>
                <a:latin typeface="Times New Roman" charset="0"/>
              </a:defRPr>
            </a:lvl3pPr>
            <a:lvl4pPr marL="1600200" indent="-228600" eaLnBrk="0" hangingPunct="0">
              <a:defRPr sz="2800">
                <a:solidFill>
                  <a:schemeClr val="tx1"/>
                </a:solidFill>
                <a:latin typeface="Times New Roman" charset="0"/>
              </a:defRPr>
            </a:lvl4pPr>
            <a:lvl5pPr marL="2057400" indent="-228600" eaLnBrk="0" hangingPunct="0">
              <a:defRPr sz="2800">
                <a:solidFill>
                  <a:schemeClr val="tx1"/>
                </a:solidFill>
                <a:latin typeface="Times New Roman" charset="0"/>
              </a:defRPr>
            </a:lvl5pPr>
            <a:lvl6pPr marL="2514600" indent="-228600" algn="ctr" eaLnBrk="0" fontAlgn="base" hangingPunct="0">
              <a:spcBef>
                <a:spcPct val="0"/>
              </a:spcBef>
              <a:spcAft>
                <a:spcPct val="0"/>
              </a:spcAft>
              <a:defRPr sz="2800">
                <a:solidFill>
                  <a:schemeClr val="tx1"/>
                </a:solidFill>
                <a:latin typeface="Times New Roman" charset="0"/>
              </a:defRPr>
            </a:lvl6pPr>
            <a:lvl7pPr marL="2971800" indent="-228600" algn="ctr" eaLnBrk="0" fontAlgn="base" hangingPunct="0">
              <a:spcBef>
                <a:spcPct val="0"/>
              </a:spcBef>
              <a:spcAft>
                <a:spcPct val="0"/>
              </a:spcAft>
              <a:defRPr sz="2800">
                <a:solidFill>
                  <a:schemeClr val="tx1"/>
                </a:solidFill>
                <a:latin typeface="Times New Roman" charset="0"/>
              </a:defRPr>
            </a:lvl7pPr>
            <a:lvl8pPr marL="3429000" indent="-228600" algn="ctr" eaLnBrk="0" fontAlgn="base" hangingPunct="0">
              <a:spcBef>
                <a:spcPct val="0"/>
              </a:spcBef>
              <a:spcAft>
                <a:spcPct val="0"/>
              </a:spcAft>
              <a:defRPr sz="2800">
                <a:solidFill>
                  <a:schemeClr val="tx1"/>
                </a:solidFill>
                <a:latin typeface="Times New Roman" charset="0"/>
              </a:defRPr>
            </a:lvl8pPr>
            <a:lvl9pPr marL="3886200" indent="-228600" algn="ctr" eaLnBrk="0" fontAlgn="base" hangingPunct="0">
              <a:spcBef>
                <a:spcPct val="0"/>
              </a:spcBef>
              <a:spcAft>
                <a:spcPct val="0"/>
              </a:spcAft>
              <a:defRPr sz="2800">
                <a:solidFill>
                  <a:schemeClr val="tx1"/>
                </a:solidFill>
                <a:latin typeface="Times New Roman" charset="0"/>
              </a:defRPr>
            </a:lvl9pPr>
          </a:lstStyle>
          <a:p>
            <a:pPr eaLnBrk="1" hangingPunct="1"/>
            <a:fld id="{AFDAB13C-FD0C-4798-8F9E-5B62604A7813}" type="slidenum">
              <a:rPr lang="es-ES" sz="1400"/>
              <a:pPr eaLnBrk="1" hangingPunct="1"/>
              <a:t>24</a:t>
            </a:fld>
            <a:endParaRPr lang="es-ES" sz="1400"/>
          </a:p>
        </p:txBody>
      </p:sp>
      <p:sp>
        <p:nvSpPr>
          <p:cNvPr id="173058" name="Rectangle 2"/>
          <p:cNvSpPr>
            <a:spLocks noGrp="1" noChangeArrowheads="1"/>
          </p:cNvSpPr>
          <p:nvPr>
            <p:ph type="title"/>
          </p:nvPr>
        </p:nvSpPr>
        <p:spPr>
          <a:xfrm>
            <a:off x="1547664" y="557808"/>
            <a:ext cx="6697663" cy="1143000"/>
          </a:xfrm>
        </p:spPr>
        <p:txBody>
          <a:bodyPr>
            <a:normAutofit fontScale="90000"/>
          </a:bodyPr>
          <a:lstStyle/>
          <a:p>
            <a:pPr eaLnBrk="1" hangingPunct="1">
              <a:defRPr/>
            </a:pPr>
            <a:r>
              <a:rPr lang="es-ES_tradnl" sz="3600" b="1" dirty="0" smtClean="0">
                <a:latin typeface="Century Gothic" pitchFamily="34" charset="0"/>
              </a:rPr>
              <a:t>RECOMENDACIONES PARA TRABAJOS SIN TENSIÓN</a:t>
            </a:r>
            <a:endParaRPr lang="es-ES" sz="3600" b="1" dirty="0" smtClean="0">
              <a:latin typeface="Century Gothic" pitchFamily="34" charset="0"/>
            </a:endParaRPr>
          </a:p>
        </p:txBody>
      </p:sp>
      <p:pic>
        <p:nvPicPr>
          <p:cNvPr id="35844" name="Picture 4" descr="polimet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2492896"/>
            <a:ext cx="2102296" cy="25923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173061" name="Rectangle 5"/>
          <p:cNvSpPr>
            <a:spLocks noGrp="1" noChangeArrowheads="1"/>
          </p:cNvSpPr>
          <p:nvPr>
            <p:ph type="body" idx="1"/>
          </p:nvPr>
        </p:nvSpPr>
        <p:spPr>
          <a:xfrm>
            <a:off x="1331640" y="3213100"/>
            <a:ext cx="6836047" cy="3046413"/>
          </a:xfrm>
        </p:spPr>
        <p:txBody>
          <a:bodyPr/>
          <a:lstStyle/>
          <a:p>
            <a:pPr eaLnBrk="1" hangingPunct="1">
              <a:buFontTx/>
              <a:buNone/>
              <a:defRPr/>
            </a:pPr>
            <a:r>
              <a:rPr lang="es-ES" sz="2400" dirty="0" smtClean="0">
                <a:effectLst>
                  <a:outerShdw blurRad="38100" dist="38100" dir="2700000" algn="tl">
                    <a:srgbClr val="FFFFFF"/>
                  </a:outerShdw>
                </a:effectLst>
                <a:latin typeface="Century Gothic" pitchFamily="34" charset="0"/>
              </a:rPr>
              <a:t>1.</a:t>
            </a:r>
            <a:r>
              <a:rPr lang="es-ES" sz="2400" dirty="0" smtClean="0">
                <a:latin typeface="Century Gothic" pitchFamily="34" charset="0"/>
              </a:rPr>
              <a:t> </a:t>
            </a:r>
            <a:r>
              <a:rPr lang="es-ES" sz="2400" dirty="0" smtClean="0">
                <a:effectLst>
                  <a:outerShdw blurRad="38100" dist="38100" dir="2700000" algn="tl">
                    <a:srgbClr val="FFFFFF"/>
                  </a:outerShdw>
                </a:effectLst>
                <a:latin typeface="Century Gothic" pitchFamily="34" charset="0"/>
              </a:rPr>
              <a:t>Apertura de los circuitos.</a:t>
            </a:r>
          </a:p>
          <a:p>
            <a:pPr eaLnBrk="1" hangingPunct="1">
              <a:buFontTx/>
              <a:buNone/>
              <a:defRPr/>
            </a:pPr>
            <a:r>
              <a:rPr lang="es-ES" sz="2400" dirty="0" smtClean="0">
                <a:effectLst>
                  <a:outerShdw blurRad="38100" dist="38100" dir="2700000" algn="tl">
                    <a:srgbClr val="FFFFFF"/>
                  </a:outerShdw>
                </a:effectLst>
                <a:latin typeface="Century Gothic" pitchFamily="34" charset="0"/>
              </a:rPr>
              <a:t>2. Bloqueo de los aparatos de corte.</a:t>
            </a:r>
          </a:p>
          <a:p>
            <a:pPr eaLnBrk="1" hangingPunct="1">
              <a:buFontTx/>
              <a:buNone/>
              <a:defRPr/>
            </a:pPr>
            <a:r>
              <a:rPr lang="es-ES" sz="2400" dirty="0" smtClean="0">
                <a:effectLst>
                  <a:outerShdw blurRad="38100" dist="38100" dir="2700000" algn="tl">
                    <a:srgbClr val="FFFFFF"/>
                  </a:outerShdw>
                </a:effectLst>
                <a:latin typeface="Century Gothic" pitchFamily="34" charset="0"/>
              </a:rPr>
              <a:t>3. Verificar ausencia de tensión.</a:t>
            </a:r>
          </a:p>
          <a:p>
            <a:pPr eaLnBrk="1" hangingPunct="1">
              <a:buFontTx/>
              <a:buNone/>
              <a:defRPr/>
            </a:pPr>
            <a:r>
              <a:rPr lang="es-ES" sz="2400" dirty="0" smtClean="0">
                <a:effectLst>
                  <a:outerShdw blurRad="38100" dist="38100" dir="2700000" algn="tl">
                    <a:srgbClr val="FFFFFF"/>
                  </a:outerShdw>
                </a:effectLst>
                <a:latin typeface="Century Gothic" pitchFamily="34" charset="0"/>
              </a:rPr>
              <a:t>4. Puesta a tierra y en cortocircuito.</a:t>
            </a:r>
          </a:p>
          <a:p>
            <a:pPr eaLnBrk="1" hangingPunct="1">
              <a:buFontTx/>
              <a:buNone/>
              <a:defRPr/>
            </a:pPr>
            <a:r>
              <a:rPr lang="es-ES" sz="2400" dirty="0" smtClean="0">
                <a:effectLst>
                  <a:outerShdw blurRad="38100" dist="38100" dir="2700000" algn="tl">
                    <a:srgbClr val="FFFFFF"/>
                  </a:outerShdw>
                </a:effectLst>
                <a:latin typeface="Century Gothic" pitchFamily="34" charset="0"/>
              </a:rPr>
              <a:t>5. Delimitar y señalizar la zona de trabajo.</a:t>
            </a:r>
          </a:p>
        </p:txBody>
      </p:sp>
      <p:sp>
        <p:nvSpPr>
          <p:cNvPr id="173062" name="Text Box 6"/>
          <p:cNvSpPr txBox="1">
            <a:spLocks noChangeArrowheads="1"/>
          </p:cNvSpPr>
          <p:nvPr/>
        </p:nvSpPr>
        <p:spPr bwMode="auto">
          <a:xfrm>
            <a:off x="1331641" y="2066514"/>
            <a:ext cx="4392488" cy="584775"/>
          </a:xfrm>
          <a:prstGeom prst="rect">
            <a:avLst/>
          </a:prstGeom>
          <a:noFill/>
          <a:ln w="9525">
            <a:noFill/>
            <a:miter lim="800000"/>
            <a:headEnd/>
            <a:tailEnd/>
          </a:ln>
          <a:effectLst/>
        </p:spPr>
        <p:txBody>
          <a:bodyPr wrap="square">
            <a:spAutoFit/>
          </a:bodyPr>
          <a:lstStyle/>
          <a:p>
            <a:pPr>
              <a:spcBef>
                <a:spcPct val="50000"/>
              </a:spcBef>
              <a:defRPr/>
            </a:pPr>
            <a:r>
              <a:rPr lang="es-ES" sz="3200" b="1" dirty="0">
                <a:latin typeface="Century Gothic" pitchFamily="34" charset="0"/>
              </a:rPr>
              <a:t>Las 5 reglas de oro:</a:t>
            </a:r>
          </a:p>
        </p:txBody>
      </p:sp>
    </p:spTree>
    <p:extLst>
      <p:ext uri="{BB962C8B-B14F-4D97-AF65-F5344CB8AC3E}">
        <p14:creationId xmlns:p14="http://schemas.microsoft.com/office/powerpoint/2010/main" val="14182011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899592" y="476250"/>
            <a:ext cx="6697663" cy="1143000"/>
          </a:xfrm>
        </p:spPr>
        <p:txBody>
          <a:bodyPr>
            <a:normAutofit fontScale="90000"/>
          </a:bodyPr>
          <a:lstStyle/>
          <a:p>
            <a:pPr eaLnBrk="1" hangingPunct="1">
              <a:defRPr/>
            </a:pPr>
            <a:r>
              <a:rPr lang="es-ES_tradnl" sz="3600" b="1" dirty="0" smtClean="0">
                <a:latin typeface="Century Gothic" pitchFamily="34" charset="0"/>
              </a:rPr>
              <a:t>RECOMENDACIONES PARA TRABAJOS EN TENSIÓN</a:t>
            </a:r>
            <a:endParaRPr lang="es-ES" sz="3600" b="1" dirty="0" smtClean="0">
              <a:latin typeface="Century Gothic" pitchFamily="34" charset="0"/>
            </a:endParaRPr>
          </a:p>
        </p:txBody>
      </p:sp>
      <p:pic>
        <p:nvPicPr>
          <p:cNvPr id="36868" name="Picture 6" descr="banque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6104" y="-6557"/>
            <a:ext cx="1727896" cy="2008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Rectangle 7"/>
          <p:cNvSpPr>
            <a:spLocks noChangeArrowheads="1"/>
          </p:cNvSpPr>
          <p:nvPr/>
        </p:nvSpPr>
        <p:spPr bwMode="auto">
          <a:xfrm>
            <a:off x="1331640" y="1651308"/>
            <a:ext cx="6048375" cy="1441450"/>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just"/>
            <a:r>
              <a:rPr lang="es-ES" sz="2200" dirty="0">
                <a:latin typeface="Century Gothic" pitchFamily="34" charset="0"/>
              </a:rPr>
              <a:t>El personal debe estar adiestrado en los métodos de trabajo a seguir en cada caso, y debe disponer y hacer correcto uso del equipo establecido </a:t>
            </a:r>
            <a:r>
              <a:rPr lang="es-ES" sz="2200" dirty="0" smtClean="0">
                <a:latin typeface="Century Gothic" pitchFamily="34" charset="0"/>
              </a:rPr>
              <a:t>para </a:t>
            </a:r>
            <a:r>
              <a:rPr lang="es-ES" sz="2200" dirty="0">
                <a:latin typeface="Century Gothic" pitchFamily="34" charset="0"/>
              </a:rPr>
              <a:t>tal fin.</a:t>
            </a:r>
          </a:p>
        </p:txBody>
      </p:sp>
      <p:sp>
        <p:nvSpPr>
          <p:cNvPr id="36870" name="Text Box 9"/>
          <p:cNvSpPr txBox="1">
            <a:spLocks noChangeArrowheads="1"/>
          </p:cNvSpPr>
          <p:nvPr/>
        </p:nvSpPr>
        <p:spPr bwMode="auto">
          <a:xfrm>
            <a:off x="1331640" y="3289300"/>
            <a:ext cx="7242448"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charset="0"/>
              </a:defRPr>
            </a:lvl1pPr>
            <a:lvl2pPr marL="742950" indent="-285750" eaLnBrk="0" hangingPunct="0">
              <a:defRPr sz="2800">
                <a:solidFill>
                  <a:schemeClr val="tx1"/>
                </a:solidFill>
                <a:latin typeface="Times New Roman" charset="0"/>
              </a:defRPr>
            </a:lvl2pPr>
            <a:lvl3pPr marL="1143000" indent="-228600" eaLnBrk="0" hangingPunct="0">
              <a:defRPr sz="2800">
                <a:solidFill>
                  <a:schemeClr val="tx1"/>
                </a:solidFill>
                <a:latin typeface="Times New Roman" charset="0"/>
              </a:defRPr>
            </a:lvl3pPr>
            <a:lvl4pPr marL="1600200" indent="-228600" eaLnBrk="0" hangingPunct="0">
              <a:defRPr sz="2800">
                <a:solidFill>
                  <a:schemeClr val="tx1"/>
                </a:solidFill>
                <a:latin typeface="Times New Roman" charset="0"/>
              </a:defRPr>
            </a:lvl4pPr>
            <a:lvl5pPr marL="2057400" indent="-228600" eaLnBrk="0" hangingPunct="0">
              <a:defRPr sz="2800">
                <a:solidFill>
                  <a:schemeClr val="tx1"/>
                </a:solidFill>
                <a:latin typeface="Times New Roman" charset="0"/>
              </a:defRPr>
            </a:lvl5pPr>
            <a:lvl6pPr marL="2514600" indent="-228600" algn="ctr" eaLnBrk="0" fontAlgn="base" hangingPunct="0">
              <a:spcBef>
                <a:spcPct val="0"/>
              </a:spcBef>
              <a:spcAft>
                <a:spcPct val="0"/>
              </a:spcAft>
              <a:defRPr sz="2800">
                <a:solidFill>
                  <a:schemeClr val="tx1"/>
                </a:solidFill>
                <a:latin typeface="Times New Roman" charset="0"/>
              </a:defRPr>
            </a:lvl6pPr>
            <a:lvl7pPr marL="2971800" indent="-228600" algn="ctr" eaLnBrk="0" fontAlgn="base" hangingPunct="0">
              <a:spcBef>
                <a:spcPct val="0"/>
              </a:spcBef>
              <a:spcAft>
                <a:spcPct val="0"/>
              </a:spcAft>
              <a:defRPr sz="2800">
                <a:solidFill>
                  <a:schemeClr val="tx1"/>
                </a:solidFill>
                <a:latin typeface="Times New Roman" charset="0"/>
              </a:defRPr>
            </a:lvl7pPr>
            <a:lvl8pPr marL="3429000" indent="-228600" algn="ctr" eaLnBrk="0" fontAlgn="base" hangingPunct="0">
              <a:spcBef>
                <a:spcPct val="0"/>
              </a:spcBef>
              <a:spcAft>
                <a:spcPct val="0"/>
              </a:spcAft>
              <a:defRPr sz="2800">
                <a:solidFill>
                  <a:schemeClr val="tx1"/>
                </a:solidFill>
                <a:latin typeface="Times New Roman" charset="0"/>
              </a:defRPr>
            </a:lvl8pPr>
            <a:lvl9pPr marL="3886200" indent="-228600" algn="ctr" eaLnBrk="0" fontAlgn="base" hangingPunct="0">
              <a:spcBef>
                <a:spcPct val="0"/>
              </a:spcBef>
              <a:spcAft>
                <a:spcPct val="0"/>
              </a:spcAft>
              <a:defRPr sz="2800">
                <a:solidFill>
                  <a:schemeClr val="tx1"/>
                </a:solidFill>
                <a:latin typeface="Times New Roman" charset="0"/>
              </a:defRPr>
            </a:lvl9pPr>
          </a:lstStyle>
          <a:p>
            <a:pPr algn="l">
              <a:lnSpc>
                <a:spcPct val="70000"/>
              </a:lnSpc>
              <a:buFontTx/>
              <a:buChar char="•"/>
            </a:pPr>
            <a:r>
              <a:rPr lang="es-MX" sz="2200" dirty="0">
                <a:latin typeface="Century Gothic" pitchFamily="34" charset="0"/>
              </a:rPr>
              <a:t>C</a:t>
            </a:r>
            <a:r>
              <a:rPr lang="es-ES" sz="2200" dirty="0" err="1">
                <a:latin typeface="Century Gothic" pitchFamily="34" charset="0"/>
              </a:rPr>
              <a:t>olocarse</a:t>
            </a:r>
            <a:r>
              <a:rPr lang="es-ES" sz="2200" dirty="0">
                <a:latin typeface="Century Gothic" pitchFamily="34" charset="0"/>
              </a:rPr>
              <a:t> sobre objetos aislantes (alfombra, banqueta, madera seca, etc.).</a:t>
            </a:r>
          </a:p>
          <a:p>
            <a:pPr algn="l">
              <a:lnSpc>
                <a:spcPct val="70000"/>
              </a:lnSpc>
            </a:pPr>
            <a:endParaRPr lang="es-ES" sz="2200" dirty="0">
              <a:latin typeface="Century Gothic" pitchFamily="34" charset="0"/>
            </a:endParaRPr>
          </a:p>
          <a:p>
            <a:pPr algn="l">
              <a:lnSpc>
                <a:spcPct val="70000"/>
              </a:lnSpc>
              <a:buFontTx/>
              <a:buChar char="•"/>
            </a:pPr>
            <a:r>
              <a:rPr lang="es-ES" sz="2200" dirty="0">
                <a:latin typeface="Century Gothic" pitchFamily="34" charset="0"/>
              </a:rPr>
              <a:t>Utilizar casco, guantes aislantes para B.T., y herramientas aisladas.</a:t>
            </a:r>
          </a:p>
          <a:p>
            <a:pPr algn="l">
              <a:lnSpc>
                <a:spcPct val="70000"/>
              </a:lnSpc>
            </a:pPr>
            <a:endParaRPr lang="es-ES" sz="2200" dirty="0">
              <a:latin typeface="Century Gothic" pitchFamily="34" charset="0"/>
            </a:endParaRPr>
          </a:p>
          <a:p>
            <a:pPr algn="l">
              <a:lnSpc>
                <a:spcPct val="70000"/>
              </a:lnSpc>
              <a:buFontTx/>
              <a:buChar char="•"/>
            </a:pPr>
            <a:r>
              <a:rPr lang="es-ES" sz="2200" dirty="0">
                <a:latin typeface="Century Gothic" pitchFamily="34" charset="0"/>
              </a:rPr>
              <a:t>Utilizar gafas de protección, cuando exista riesgo particular de accidente ocular.</a:t>
            </a:r>
          </a:p>
          <a:p>
            <a:pPr algn="l">
              <a:lnSpc>
                <a:spcPct val="70000"/>
              </a:lnSpc>
            </a:pPr>
            <a:endParaRPr lang="es-ES" sz="2200" dirty="0">
              <a:latin typeface="Century Gothic" pitchFamily="34" charset="0"/>
            </a:endParaRPr>
          </a:p>
          <a:p>
            <a:pPr algn="l">
              <a:lnSpc>
                <a:spcPct val="70000"/>
              </a:lnSpc>
              <a:buFontTx/>
              <a:buChar char="•"/>
            </a:pPr>
            <a:r>
              <a:rPr lang="es-ES" sz="2200" dirty="0">
                <a:latin typeface="Century Gothic" pitchFamily="34" charset="0"/>
              </a:rPr>
              <a:t>Utilizar ropas </a:t>
            </a:r>
            <a:r>
              <a:rPr lang="es-MX" sz="2200" dirty="0">
                <a:latin typeface="Century Gothic" pitchFamily="34" charset="0"/>
              </a:rPr>
              <a:t>adecuadas.</a:t>
            </a:r>
            <a:endParaRPr lang="es-ES" sz="2200" dirty="0">
              <a:latin typeface="Century Gothic" pitchFamily="34" charset="0"/>
            </a:endParaRPr>
          </a:p>
          <a:p>
            <a:pPr algn="l">
              <a:lnSpc>
                <a:spcPct val="70000"/>
              </a:lnSpc>
            </a:pPr>
            <a:endParaRPr lang="es-ES" sz="2200" dirty="0">
              <a:latin typeface="Century Gothic" pitchFamily="34" charset="0"/>
            </a:endParaRPr>
          </a:p>
          <a:p>
            <a:pPr algn="l">
              <a:lnSpc>
                <a:spcPct val="70000"/>
              </a:lnSpc>
              <a:buFontTx/>
              <a:buChar char="•"/>
            </a:pPr>
            <a:r>
              <a:rPr lang="es-ES" sz="2200" dirty="0">
                <a:latin typeface="Century Gothic" pitchFamily="34" charset="0"/>
              </a:rPr>
              <a:t>Aislar</a:t>
            </a:r>
            <a:r>
              <a:rPr lang="es-MX" sz="2200" dirty="0">
                <a:latin typeface="Century Gothic" pitchFamily="34" charset="0"/>
              </a:rPr>
              <a:t> </a:t>
            </a:r>
            <a:r>
              <a:rPr lang="es-ES" sz="2200" dirty="0">
                <a:latin typeface="Century Gothic" pitchFamily="34" charset="0"/>
              </a:rPr>
              <a:t>los conductores o partes conductoras desnudas</a:t>
            </a:r>
            <a:r>
              <a:rPr lang="es-MX" sz="2200" dirty="0">
                <a:latin typeface="Century Gothic" pitchFamily="34" charset="0"/>
              </a:rPr>
              <a:t>,</a:t>
            </a:r>
            <a:r>
              <a:rPr lang="es-ES" sz="2200" dirty="0">
                <a:latin typeface="Century Gothic" pitchFamily="34" charset="0"/>
              </a:rPr>
              <a:t> incluido el neutro.  </a:t>
            </a:r>
            <a:endParaRPr lang="es-ES_tradnl" sz="2200" dirty="0">
              <a:latin typeface="Century Gothic" pitchFamily="34" charset="0"/>
            </a:endParaRPr>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0352" y="5030787"/>
            <a:ext cx="1326527" cy="1422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13552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15"/>
          <p:cNvGrpSpPr>
            <a:grpSpLocks/>
          </p:cNvGrpSpPr>
          <p:nvPr/>
        </p:nvGrpSpPr>
        <p:grpSpPr bwMode="auto">
          <a:xfrm>
            <a:off x="1482121" y="1418765"/>
            <a:ext cx="7482366" cy="4890556"/>
            <a:chOff x="-3" y="-3"/>
            <a:chExt cx="3475" cy="4614"/>
          </a:xfrm>
        </p:grpSpPr>
        <p:grpSp>
          <p:nvGrpSpPr>
            <p:cNvPr id="5" name="Group 213"/>
            <p:cNvGrpSpPr>
              <a:grpSpLocks/>
            </p:cNvGrpSpPr>
            <p:nvPr/>
          </p:nvGrpSpPr>
          <p:grpSpPr bwMode="auto">
            <a:xfrm>
              <a:off x="0" y="0"/>
              <a:ext cx="3469" cy="4608"/>
              <a:chOff x="0" y="0"/>
              <a:chExt cx="3469" cy="4608"/>
            </a:xfrm>
          </p:grpSpPr>
          <p:grpSp>
            <p:nvGrpSpPr>
              <p:cNvPr id="7" name="Group 172"/>
              <p:cNvGrpSpPr>
                <a:grpSpLocks/>
              </p:cNvGrpSpPr>
              <p:nvPr/>
            </p:nvGrpSpPr>
            <p:grpSpPr bwMode="auto">
              <a:xfrm>
                <a:off x="0" y="0"/>
                <a:ext cx="1698" cy="384"/>
                <a:chOff x="0" y="0"/>
                <a:chExt cx="1698" cy="384"/>
              </a:xfrm>
            </p:grpSpPr>
            <p:sp>
              <p:nvSpPr>
                <p:cNvPr id="68" name="Rectangle 150"/>
                <p:cNvSpPr>
                  <a:spLocks noChangeArrowheads="1"/>
                </p:cNvSpPr>
                <p:nvPr/>
              </p:nvSpPr>
              <p:spPr bwMode="auto">
                <a:xfrm>
                  <a:off x="0" y="0"/>
                  <a:ext cx="169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b="1" dirty="0">
                      <a:latin typeface="Century Gothic" pitchFamily="34" charset="0"/>
                      <a:cs typeface="Arial" charset="0"/>
                    </a:rPr>
                    <a:t>Nivel de </a:t>
                  </a:r>
                  <a:r>
                    <a:rPr lang="es-ES" sz="1400" b="1" dirty="0" smtClean="0">
                      <a:latin typeface="Century Gothic" pitchFamily="34" charset="0"/>
                      <a:cs typeface="Arial" charset="0"/>
                    </a:rPr>
                    <a:t>tensión</a:t>
                  </a:r>
                  <a:endParaRPr lang="es-ES" sz="1400" dirty="0">
                    <a:latin typeface="Century Gothic" pitchFamily="34" charset="0"/>
                    <a:cs typeface="Times New Roman" charset="0"/>
                  </a:endParaRPr>
                </a:p>
                <a:p>
                  <a:pPr eaLnBrk="0" hangingPunct="0"/>
                  <a:endParaRPr lang="es-ES" sz="1400" dirty="0">
                    <a:latin typeface="Century Gothic" pitchFamily="34" charset="0"/>
                  </a:endParaRPr>
                </a:p>
              </p:txBody>
            </p:sp>
            <p:sp>
              <p:nvSpPr>
                <p:cNvPr id="69" name="Rectangle 171"/>
                <p:cNvSpPr>
                  <a:spLocks noChangeArrowheads="1"/>
                </p:cNvSpPr>
                <p:nvPr/>
              </p:nvSpPr>
              <p:spPr bwMode="auto">
                <a:xfrm>
                  <a:off x="0" y="0"/>
                  <a:ext cx="1698"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8" name="Group 174"/>
              <p:cNvGrpSpPr>
                <a:grpSpLocks/>
              </p:cNvGrpSpPr>
              <p:nvPr/>
            </p:nvGrpSpPr>
            <p:grpSpPr bwMode="auto">
              <a:xfrm>
                <a:off x="1698" y="0"/>
                <a:ext cx="1771" cy="384"/>
                <a:chOff x="1698" y="0"/>
                <a:chExt cx="1771" cy="384"/>
              </a:xfrm>
            </p:grpSpPr>
            <p:sp>
              <p:nvSpPr>
                <p:cNvPr id="66" name="Rectangle 151"/>
                <p:cNvSpPr>
                  <a:spLocks noChangeArrowheads="1"/>
                </p:cNvSpPr>
                <p:nvPr/>
              </p:nvSpPr>
              <p:spPr bwMode="auto">
                <a:xfrm>
                  <a:off x="1698" y="0"/>
                  <a:ext cx="1771"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b="1" dirty="0">
                      <a:latin typeface="Century Gothic" pitchFamily="34" charset="0"/>
                      <a:cs typeface="Arial" charset="0"/>
                    </a:rPr>
                    <a:t>Distancia </a:t>
                  </a:r>
                  <a:r>
                    <a:rPr lang="es-ES" sz="1400" b="1" dirty="0" smtClean="0">
                      <a:latin typeface="Century Gothic" pitchFamily="34" charset="0"/>
                      <a:cs typeface="Arial" charset="0"/>
                    </a:rPr>
                    <a:t>mínima</a:t>
                  </a:r>
                  <a:endParaRPr lang="es-ES" sz="1400" dirty="0">
                    <a:latin typeface="Century Gothic" pitchFamily="34" charset="0"/>
                    <a:cs typeface="Times New Roman" charset="0"/>
                  </a:endParaRPr>
                </a:p>
                <a:p>
                  <a:pPr eaLnBrk="0" hangingPunct="0"/>
                  <a:endParaRPr lang="es-ES" sz="1400" dirty="0">
                    <a:latin typeface="Century Gothic" pitchFamily="34" charset="0"/>
                  </a:endParaRPr>
                </a:p>
              </p:txBody>
            </p:sp>
            <p:sp>
              <p:nvSpPr>
                <p:cNvPr id="67" name="Rectangle 173"/>
                <p:cNvSpPr>
                  <a:spLocks noChangeArrowheads="1"/>
                </p:cNvSpPr>
                <p:nvPr/>
              </p:nvSpPr>
              <p:spPr bwMode="auto">
                <a:xfrm>
                  <a:off x="1698" y="0"/>
                  <a:ext cx="1771"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9" name="Group 176"/>
              <p:cNvGrpSpPr>
                <a:grpSpLocks/>
              </p:cNvGrpSpPr>
              <p:nvPr/>
            </p:nvGrpSpPr>
            <p:grpSpPr bwMode="auto">
              <a:xfrm>
                <a:off x="0" y="384"/>
                <a:ext cx="1698" cy="384"/>
                <a:chOff x="0" y="384"/>
                <a:chExt cx="1698" cy="384"/>
              </a:xfrm>
            </p:grpSpPr>
            <p:sp>
              <p:nvSpPr>
                <p:cNvPr id="64" name="Rectangle 152"/>
                <p:cNvSpPr>
                  <a:spLocks noChangeArrowheads="1"/>
                </p:cNvSpPr>
                <p:nvPr/>
              </p:nvSpPr>
              <p:spPr bwMode="auto">
                <a:xfrm>
                  <a:off x="0" y="384"/>
                  <a:ext cx="169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a:latin typeface="Century Gothic" pitchFamily="34" charset="0"/>
                      <a:cs typeface="Arial" charset="0"/>
                    </a:rPr>
                    <a:t>0 a 50 V</a:t>
                  </a:r>
                  <a:endParaRPr lang="es-ES" sz="1400">
                    <a:latin typeface="Century Gothic" pitchFamily="34" charset="0"/>
                    <a:cs typeface="Times New Roman" charset="0"/>
                  </a:endParaRPr>
                </a:p>
                <a:p>
                  <a:pPr eaLnBrk="0" hangingPunct="0"/>
                  <a:endParaRPr lang="es-ES" sz="1400">
                    <a:latin typeface="Century Gothic" pitchFamily="34" charset="0"/>
                  </a:endParaRPr>
                </a:p>
              </p:txBody>
            </p:sp>
            <p:sp>
              <p:nvSpPr>
                <p:cNvPr id="65" name="Rectangle 175"/>
                <p:cNvSpPr>
                  <a:spLocks noChangeArrowheads="1"/>
                </p:cNvSpPr>
                <p:nvPr/>
              </p:nvSpPr>
              <p:spPr bwMode="auto">
                <a:xfrm>
                  <a:off x="0" y="384"/>
                  <a:ext cx="1698"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10" name="Group 178"/>
              <p:cNvGrpSpPr>
                <a:grpSpLocks/>
              </p:cNvGrpSpPr>
              <p:nvPr/>
            </p:nvGrpSpPr>
            <p:grpSpPr bwMode="auto">
              <a:xfrm>
                <a:off x="1698" y="384"/>
                <a:ext cx="1771" cy="384"/>
                <a:chOff x="1698" y="384"/>
                <a:chExt cx="1771" cy="384"/>
              </a:xfrm>
            </p:grpSpPr>
            <p:sp>
              <p:nvSpPr>
                <p:cNvPr id="62" name="Rectangle 153"/>
                <p:cNvSpPr>
                  <a:spLocks noChangeArrowheads="1"/>
                </p:cNvSpPr>
                <p:nvPr/>
              </p:nvSpPr>
              <p:spPr bwMode="auto">
                <a:xfrm>
                  <a:off x="1698" y="384"/>
                  <a:ext cx="1771"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a:latin typeface="Century Gothic" pitchFamily="34" charset="0"/>
                      <a:cs typeface="Arial" charset="0"/>
                    </a:rPr>
                    <a:t>ninguna</a:t>
                  </a:r>
                  <a:endParaRPr lang="es-ES" sz="1400">
                    <a:latin typeface="Century Gothic" pitchFamily="34" charset="0"/>
                    <a:cs typeface="Times New Roman" charset="0"/>
                  </a:endParaRPr>
                </a:p>
                <a:p>
                  <a:pPr eaLnBrk="0" hangingPunct="0"/>
                  <a:endParaRPr lang="es-ES" sz="1400">
                    <a:latin typeface="Century Gothic" pitchFamily="34" charset="0"/>
                  </a:endParaRPr>
                </a:p>
              </p:txBody>
            </p:sp>
            <p:sp>
              <p:nvSpPr>
                <p:cNvPr id="63" name="Rectangle 177"/>
                <p:cNvSpPr>
                  <a:spLocks noChangeArrowheads="1"/>
                </p:cNvSpPr>
                <p:nvPr/>
              </p:nvSpPr>
              <p:spPr bwMode="auto">
                <a:xfrm>
                  <a:off x="1698" y="384"/>
                  <a:ext cx="1771"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11" name="Group 180"/>
              <p:cNvGrpSpPr>
                <a:grpSpLocks/>
              </p:cNvGrpSpPr>
              <p:nvPr/>
            </p:nvGrpSpPr>
            <p:grpSpPr bwMode="auto">
              <a:xfrm>
                <a:off x="0" y="768"/>
                <a:ext cx="1698" cy="384"/>
                <a:chOff x="0" y="768"/>
                <a:chExt cx="1698" cy="384"/>
              </a:xfrm>
            </p:grpSpPr>
            <p:sp>
              <p:nvSpPr>
                <p:cNvPr id="60" name="Rectangle 154"/>
                <p:cNvSpPr>
                  <a:spLocks noChangeArrowheads="1"/>
                </p:cNvSpPr>
                <p:nvPr/>
              </p:nvSpPr>
              <p:spPr bwMode="auto">
                <a:xfrm>
                  <a:off x="0" y="768"/>
                  <a:ext cx="169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a:latin typeface="Century Gothic" pitchFamily="34" charset="0"/>
                      <a:cs typeface="Arial" charset="0"/>
                    </a:rPr>
                    <a:t>más de 50 V. Hasta 1 KV.</a:t>
                  </a:r>
                  <a:endParaRPr lang="es-ES" sz="1400">
                    <a:latin typeface="Century Gothic" pitchFamily="34" charset="0"/>
                    <a:cs typeface="Times New Roman" charset="0"/>
                  </a:endParaRPr>
                </a:p>
                <a:p>
                  <a:pPr eaLnBrk="0" hangingPunct="0"/>
                  <a:endParaRPr lang="es-ES" sz="1400">
                    <a:latin typeface="Century Gothic" pitchFamily="34" charset="0"/>
                  </a:endParaRPr>
                </a:p>
              </p:txBody>
            </p:sp>
            <p:sp>
              <p:nvSpPr>
                <p:cNvPr id="61" name="Rectangle 179"/>
                <p:cNvSpPr>
                  <a:spLocks noChangeArrowheads="1"/>
                </p:cNvSpPr>
                <p:nvPr/>
              </p:nvSpPr>
              <p:spPr bwMode="auto">
                <a:xfrm>
                  <a:off x="0" y="768"/>
                  <a:ext cx="1698"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12" name="Group 182"/>
              <p:cNvGrpSpPr>
                <a:grpSpLocks/>
              </p:cNvGrpSpPr>
              <p:nvPr/>
            </p:nvGrpSpPr>
            <p:grpSpPr bwMode="auto">
              <a:xfrm>
                <a:off x="1698" y="768"/>
                <a:ext cx="1771" cy="384"/>
                <a:chOff x="1698" y="768"/>
                <a:chExt cx="1771" cy="384"/>
              </a:xfrm>
            </p:grpSpPr>
            <p:sp>
              <p:nvSpPr>
                <p:cNvPr id="58" name="Rectangle 155"/>
                <p:cNvSpPr>
                  <a:spLocks noChangeArrowheads="1"/>
                </p:cNvSpPr>
                <p:nvPr/>
              </p:nvSpPr>
              <p:spPr bwMode="auto">
                <a:xfrm>
                  <a:off x="1698" y="768"/>
                  <a:ext cx="1771"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a:latin typeface="Century Gothic" pitchFamily="34" charset="0"/>
                      <a:cs typeface="Arial" charset="0"/>
                    </a:rPr>
                    <a:t>0,80 m</a:t>
                  </a:r>
                  <a:endParaRPr lang="es-ES" sz="1400">
                    <a:latin typeface="Century Gothic" pitchFamily="34" charset="0"/>
                    <a:cs typeface="Times New Roman" charset="0"/>
                  </a:endParaRPr>
                </a:p>
                <a:p>
                  <a:pPr eaLnBrk="0" hangingPunct="0"/>
                  <a:endParaRPr lang="es-ES" sz="1400">
                    <a:latin typeface="Century Gothic" pitchFamily="34" charset="0"/>
                  </a:endParaRPr>
                </a:p>
              </p:txBody>
            </p:sp>
            <p:sp>
              <p:nvSpPr>
                <p:cNvPr id="59" name="Rectangle 181"/>
                <p:cNvSpPr>
                  <a:spLocks noChangeArrowheads="1"/>
                </p:cNvSpPr>
                <p:nvPr/>
              </p:nvSpPr>
              <p:spPr bwMode="auto">
                <a:xfrm>
                  <a:off x="1698" y="768"/>
                  <a:ext cx="1771"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13" name="Group 184"/>
              <p:cNvGrpSpPr>
                <a:grpSpLocks/>
              </p:cNvGrpSpPr>
              <p:nvPr/>
            </p:nvGrpSpPr>
            <p:grpSpPr bwMode="auto">
              <a:xfrm>
                <a:off x="0" y="1152"/>
                <a:ext cx="1698" cy="384"/>
                <a:chOff x="0" y="1152"/>
                <a:chExt cx="1698" cy="384"/>
              </a:xfrm>
            </p:grpSpPr>
            <p:sp>
              <p:nvSpPr>
                <p:cNvPr id="56" name="Rectangle 156"/>
                <p:cNvSpPr>
                  <a:spLocks noChangeArrowheads="1"/>
                </p:cNvSpPr>
                <p:nvPr/>
              </p:nvSpPr>
              <p:spPr bwMode="auto">
                <a:xfrm>
                  <a:off x="0" y="1152"/>
                  <a:ext cx="169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dirty="0">
                      <a:latin typeface="Century Gothic" pitchFamily="34" charset="0"/>
                      <a:cs typeface="Arial" charset="0"/>
                    </a:rPr>
                    <a:t>más de 1 KV. hasta 33 KV.</a:t>
                  </a:r>
                  <a:endParaRPr lang="es-ES" sz="1400" dirty="0">
                    <a:latin typeface="Century Gothic" pitchFamily="34" charset="0"/>
                    <a:cs typeface="Times New Roman" charset="0"/>
                  </a:endParaRPr>
                </a:p>
                <a:p>
                  <a:pPr eaLnBrk="0" hangingPunct="0"/>
                  <a:endParaRPr lang="es-ES" sz="1400" dirty="0">
                    <a:latin typeface="Century Gothic" pitchFamily="34" charset="0"/>
                  </a:endParaRPr>
                </a:p>
              </p:txBody>
            </p:sp>
            <p:sp>
              <p:nvSpPr>
                <p:cNvPr id="57" name="Rectangle 183"/>
                <p:cNvSpPr>
                  <a:spLocks noChangeArrowheads="1"/>
                </p:cNvSpPr>
                <p:nvPr/>
              </p:nvSpPr>
              <p:spPr bwMode="auto">
                <a:xfrm>
                  <a:off x="0" y="1152"/>
                  <a:ext cx="1698"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14" name="Group 186"/>
              <p:cNvGrpSpPr>
                <a:grpSpLocks/>
              </p:cNvGrpSpPr>
              <p:nvPr/>
            </p:nvGrpSpPr>
            <p:grpSpPr bwMode="auto">
              <a:xfrm>
                <a:off x="1698" y="1152"/>
                <a:ext cx="1771" cy="384"/>
                <a:chOff x="1698" y="1152"/>
                <a:chExt cx="1771" cy="384"/>
              </a:xfrm>
            </p:grpSpPr>
            <p:sp>
              <p:nvSpPr>
                <p:cNvPr id="54" name="Rectangle 157"/>
                <p:cNvSpPr>
                  <a:spLocks noChangeArrowheads="1"/>
                </p:cNvSpPr>
                <p:nvPr/>
              </p:nvSpPr>
              <p:spPr bwMode="auto">
                <a:xfrm>
                  <a:off x="1698" y="1152"/>
                  <a:ext cx="1771"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a:latin typeface="Century Gothic" pitchFamily="34" charset="0"/>
                      <a:cs typeface="Arial" charset="0"/>
                    </a:rPr>
                    <a:t>0,80 m (1)</a:t>
                  </a:r>
                  <a:endParaRPr lang="es-ES" sz="1400">
                    <a:latin typeface="Century Gothic" pitchFamily="34" charset="0"/>
                    <a:cs typeface="Times New Roman" charset="0"/>
                  </a:endParaRPr>
                </a:p>
                <a:p>
                  <a:pPr eaLnBrk="0" hangingPunct="0"/>
                  <a:endParaRPr lang="es-ES" sz="1400">
                    <a:latin typeface="Century Gothic" pitchFamily="34" charset="0"/>
                  </a:endParaRPr>
                </a:p>
              </p:txBody>
            </p:sp>
            <p:sp>
              <p:nvSpPr>
                <p:cNvPr id="55" name="Rectangle 185"/>
                <p:cNvSpPr>
                  <a:spLocks noChangeArrowheads="1"/>
                </p:cNvSpPr>
                <p:nvPr/>
              </p:nvSpPr>
              <p:spPr bwMode="auto">
                <a:xfrm>
                  <a:off x="1698" y="1152"/>
                  <a:ext cx="1771"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15" name="Group 188"/>
              <p:cNvGrpSpPr>
                <a:grpSpLocks/>
              </p:cNvGrpSpPr>
              <p:nvPr/>
            </p:nvGrpSpPr>
            <p:grpSpPr bwMode="auto">
              <a:xfrm>
                <a:off x="0" y="1536"/>
                <a:ext cx="1698" cy="384"/>
                <a:chOff x="0" y="1536"/>
                <a:chExt cx="1698" cy="384"/>
              </a:xfrm>
            </p:grpSpPr>
            <p:sp>
              <p:nvSpPr>
                <p:cNvPr id="52" name="Rectangle 158"/>
                <p:cNvSpPr>
                  <a:spLocks noChangeArrowheads="1"/>
                </p:cNvSpPr>
                <p:nvPr/>
              </p:nvSpPr>
              <p:spPr bwMode="auto">
                <a:xfrm>
                  <a:off x="0" y="1536"/>
                  <a:ext cx="169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a:latin typeface="Century Gothic" pitchFamily="34" charset="0"/>
                      <a:cs typeface="Arial" charset="0"/>
                    </a:rPr>
                    <a:t>más de 33 KV. hasta 66 KV.</a:t>
                  </a:r>
                  <a:endParaRPr lang="es-ES" sz="1400">
                    <a:latin typeface="Century Gothic" pitchFamily="34" charset="0"/>
                    <a:cs typeface="Times New Roman" charset="0"/>
                  </a:endParaRPr>
                </a:p>
                <a:p>
                  <a:pPr eaLnBrk="0" hangingPunct="0"/>
                  <a:endParaRPr lang="es-ES" sz="1400">
                    <a:latin typeface="Century Gothic" pitchFamily="34" charset="0"/>
                  </a:endParaRPr>
                </a:p>
              </p:txBody>
            </p:sp>
            <p:sp>
              <p:nvSpPr>
                <p:cNvPr id="53" name="Rectangle 187"/>
                <p:cNvSpPr>
                  <a:spLocks noChangeArrowheads="1"/>
                </p:cNvSpPr>
                <p:nvPr/>
              </p:nvSpPr>
              <p:spPr bwMode="auto">
                <a:xfrm>
                  <a:off x="0" y="1536"/>
                  <a:ext cx="1698"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16" name="Group 190"/>
              <p:cNvGrpSpPr>
                <a:grpSpLocks/>
              </p:cNvGrpSpPr>
              <p:nvPr/>
            </p:nvGrpSpPr>
            <p:grpSpPr bwMode="auto">
              <a:xfrm>
                <a:off x="1698" y="1536"/>
                <a:ext cx="1771" cy="384"/>
                <a:chOff x="1698" y="1536"/>
                <a:chExt cx="1771" cy="384"/>
              </a:xfrm>
            </p:grpSpPr>
            <p:sp>
              <p:nvSpPr>
                <p:cNvPr id="50" name="Rectangle 159"/>
                <p:cNvSpPr>
                  <a:spLocks noChangeArrowheads="1"/>
                </p:cNvSpPr>
                <p:nvPr/>
              </p:nvSpPr>
              <p:spPr bwMode="auto">
                <a:xfrm>
                  <a:off x="1698" y="1536"/>
                  <a:ext cx="1771"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a:latin typeface="Century Gothic" pitchFamily="34" charset="0"/>
                      <a:cs typeface="Arial" charset="0"/>
                    </a:rPr>
                    <a:t>0,90 m</a:t>
                  </a:r>
                  <a:endParaRPr lang="es-ES" sz="1400">
                    <a:latin typeface="Century Gothic" pitchFamily="34" charset="0"/>
                    <a:cs typeface="Times New Roman" charset="0"/>
                  </a:endParaRPr>
                </a:p>
                <a:p>
                  <a:pPr eaLnBrk="0" hangingPunct="0"/>
                  <a:endParaRPr lang="es-ES" sz="1400">
                    <a:latin typeface="Century Gothic" pitchFamily="34" charset="0"/>
                  </a:endParaRPr>
                </a:p>
              </p:txBody>
            </p:sp>
            <p:sp>
              <p:nvSpPr>
                <p:cNvPr id="51" name="Rectangle 189"/>
                <p:cNvSpPr>
                  <a:spLocks noChangeArrowheads="1"/>
                </p:cNvSpPr>
                <p:nvPr/>
              </p:nvSpPr>
              <p:spPr bwMode="auto">
                <a:xfrm>
                  <a:off x="1698" y="1536"/>
                  <a:ext cx="1771"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17" name="Group 192"/>
              <p:cNvGrpSpPr>
                <a:grpSpLocks/>
              </p:cNvGrpSpPr>
              <p:nvPr/>
            </p:nvGrpSpPr>
            <p:grpSpPr bwMode="auto">
              <a:xfrm>
                <a:off x="0" y="1920"/>
                <a:ext cx="1698" cy="384"/>
                <a:chOff x="0" y="1920"/>
                <a:chExt cx="1698" cy="384"/>
              </a:xfrm>
            </p:grpSpPr>
            <p:sp>
              <p:nvSpPr>
                <p:cNvPr id="48" name="Rectangle 160"/>
                <p:cNvSpPr>
                  <a:spLocks noChangeArrowheads="1"/>
                </p:cNvSpPr>
                <p:nvPr/>
              </p:nvSpPr>
              <p:spPr bwMode="auto">
                <a:xfrm>
                  <a:off x="0" y="1920"/>
                  <a:ext cx="169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a:latin typeface="Century Gothic" pitchFamily="34" charset="0"/>
                      <a:cs typeface="Arial" charset="0"/>
                    </a:rPr>
                    <a:t>más de 66 KV. hasta 132 KV.</a:t>
                  </a:r>
                  <a:endParaRPr lang="es-ES" sz="1400">
                    <a:latin typeface="Century Gothic" pitchFamily="34" charset="0"/>
                    <a:cs typeface="Times New Roman" charset="0"/>
                  </a:endParaRPr>
                </a:p>
                <a:p>
                  <a:pPr eaLnBrk="0" hangingPunct="0"/>
                  <a:endParaRPr lang="es-ES" sz="1400">
                    <a:latin typeface="Century Gothic" pitchFamily="34" charset="0"/>
                  </a:endParaRPr>
                </a:p>
              </p:txBody>
            </p:sp>
            <p:sp>
              <p:nvSpPr>
                <p:cNvPr id="49" name="Rectangle 191"/>
                <p:cNvSpPr>
                  <a:spLocks noChangeArrowheads="1"/>
                </p:cNvSpPr>
                <p:nvPr/>
              </p:nvSpPr>
              <p:spPr bwMode="auto">
                <a:xfrm>
                  <a:off x="0" y="1920"/>
                  <a:ext cx="1698"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18" name="Group 194"/>
              <p:cNvGrpSpPr>
                <a:grpSpLocks/>
              </p:cNvGrpSpPr>
              <p:nvPr/>
            </p:nvGrpSpPr>
            <p:grpSpPr bwMode="auto">
              <a:xfrm>
                <a:off x="1698" y="1920"/>
                <a:ext cx="1771" cy="384"/>
                <a:chOff x="1698" y="1920"/>
                <a:chExt cx="1771" cy="384"/>
              </a:xfrm>
            </p:grpSpPr>
            <p:sp>
              <p:nvSpPr>
                <p:cNvPr id="46" name="Rectangle 161"/>
                <p:cNvSpPr>
                  <a:spLocks noChangeArrowheads="1"/>
                </p:cNvSpPr>
                <p:nvPr/>
              </p:nvSpPr>
              <p:spPr bwMode="auto">
                <a:xfrm>
                  <a:off x="1698" y="1920"/>
                  <a:ext cx="1771"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a:latin typeface="Century Gothic" pitchFamily="34" charset="0"/>
                      <a:cs typeface="Arial" charset="0"/>
                    </a:rPr>
                    <a:t>1,50 m (2)</a:t>
                  </a:r>
                  <a:endParaRPr lang="es-ES" sz="1400">
                    <a:latin typeface="Century Gothic" pitchFamily="34" charset="0"/>
                    <a:cs typeface="Times New Roman" charset="0"/>
                  </a:endParaRPr>
                </a:p>
                <a:p>
                  <a:pPr eaLnBrk="0" hangingPunct="0"/>
                  <a:endParaRPr lang="es-ES" sz="1400">
                    <a:latin typeface="Century Gothic" pitchFamily="34" charset="0"/>
                  </a:endParaRPr>
                </a:p>
              </p:txBody>
            </p:sp>
            <p:sp>
              <p:nvSpPr>
                <p:cNvPr id="47" name="Rectangle 193"/>
                <p:cNvSpPr>
                  <a:spLocks noChangeArrowheads="1"/>
                </p:cNvSpPr>
                <p:nvPr/>
              </p:nvSpPr>
              <p:spPr bwMode="auto">
                <a:xfrm>
                  <a:off x="1698" y="1920"/>
                  <a:ext cx="1771"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19" name="Group 196"/>
              <p:cNvGrpSpPr>
                <a:grpSpLocks/>
              </p:cNvGrpSpPr>
              <p:nvPr/>
            </p:nvGrpSpPr>
            <p:grpSpPr bwMode="auto">
              <a:xfrm>
                <a:off x="0" y="2304"/>
                <a:ext cx="1698" cy="384"/>
                <a:chOff x="0" y="2304"/>
                <a:chExt cx="1698" cy="384"/>
              </a:xfrm>
            </p:grpSpPr>
            <p:sp>
              <p:nvSpPr>
                <p:cNvPr id="44" name="Rectangle 162"/>
                <p:cNvSpPr>
                  <a:spLocks noChangeArrowheads="1"/>
                </p:cNvSpPr>
                <p:nvPr/>
              </p:nvSpPr>
              <p:spPr bwMode="auto">
                <a:xfrm>
                  <a:off x="0" y="2304"/>
                  <a:ext cx="169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a:latin typeface="Century Gothic" pitchFamily="34" charset="0"/>
                      <a:cs typeface="Arial" charset="0"/>
                    </a:rPr>
                    <a:t>más de 132 KV. hasta 150 KV.</a:t>
                  </a:r>
                  <a:endParaRPr lang="es-ES" sz="1400">
                    <a:latin typeface="Century Gothic" pitchFamily="34" charset="0"/>
                    <a:cs typeface="Times New Roman" charset="0"/>
                  </a:endParaRPr>
                </a:p>
                <a:p>
                  <a:pPr eaLnBrk="0" hangingPunct="0"/>
                  <a:endParaRPr lang="es-ES" sz="1400">
                    <a:latin typeface="Century Gothic" pitchFamily="34" charset="0"/>
                  </a:endParaRPr>
                </a:p>
              </p:txBody>
            </p:sp>
            <p:sp>
              <p:nvSpPr>
                <p:cNvPr id="45" name="Rectangle 195"/>
                <p:cNvSpPr>
                  <a:spLocks noChangeArrowheads="1"/>
                </p:cNvSpPr>
                <p:nvPr/>
              </p:nvSpPr>
              <p:spPr bwMode="auto">
                <a:xfrm>
                  <a:off x="0" y="2304"/>
                  <a:ext cx="1698"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20" name="Group 198"/>
              <p:cNvGrpSpPr>
                <a:grpSpLocks/>
              </p:cNvGrpSpPr>
              <p:nvPr/>
            </p:nvGrpSpPr>
            <p:grpSpPr bwMode="auto">
              <a:xfrm>
                <a:off x="1698" y="2304"/>
                <a:ext cx="1771" cy="384"/>
                <a:chOff x="1698" y="2304"/>
                <a:chExt cx="1771" cy="384"/>
              </a:xfrm>
            </p:grpSpPr>
            <p:sp>
              <p:nvSpPr>
                <p:cNvPr id="42" name="Rectangle 163"/>
                <p:cNvSpPr>
                  <a:spLocks noChangeArrowheads="1"/>
                </p:cNvSpPr>
                <p:nvPr/>
              </p:nvSpPr>
              <p:spPr bwMode="auto">
                <a:xfrm>
                  <a:off x="1698" y="2304"/>
                  <a:ext cx="1771"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a:latin typeface="Century Gothic" pitchFamily="34" charset="0"/>
                      <a:cs typeface="Arial" charset="0"/>
                    </a:rPr>
                    <a:t>1,65 m (2)</a:t>
                  </a:r>
                  <a:endParaRPr lang="es-ES" sz="1400">
                    <a:latin typeface="Century Gothic" pitchFamily="34" charset="0"/>
                    <a:cs typeface="Times New Roman" charset="0"/>
                  </a:endParaRPr>
                </a:p>
                <a:p>
                  <a:pPr eaLnBrk="0" hangingPunct="0"/>
                  <a:endParaRPr lang="es-ES" sz="1400">
                    <a:latin typeface="Century Gothic" pitchFamily="34" charset="0"/>
                  </a:endParaRPr>
                </a:p>
              </p:txBody>
            </p:sp>
            <p:sp>
              <p:nvSpPr>
                <p:cNvPr id="43" name="Rectangle 197"/>
                <p:cNvSpPr>
                  <a:spLocks noChangeArrowheads="1"/>
                </p:cNvSpPr>
                <p:nvPr/>
              </p:nvSpPr>
              <p:spPr bwMode="auto">
                <a:xfrm>
                  <a:off x="1698" y="2304"/>
                  <a:ext cx="1771"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21" name="Group 200"/>
              <p:cNvGrpSpPr>
                <a:grpSpLocks/>
              </p:cNvGrpSpPr>
              <p:nvPr/>
            </p:nvGrpSpPr>
            <p:grpSpPr bwMode="auto">
              <a:xfrm>
                <a:off x="0" y="2688"/>
                <a:ext cx="1698" cy="384"/>
                <a:chOff x="0" y="2688"/>
                <a:chExt cx="1698" cy="384"/>
              </a:xfrm>
            </p:grpSpPr>
            <p:sp>
              <p:nvSpPr>
                <p:cNvPr id="40" name="Rectangle 164"/>
                <p:cNvSpPr>
                  <a:spLocks noChangeArrowheads="1"/>
                </p:cNvSpPr>
                <p:nvPr/>
              </p:nvSpPr>
              <p:spPr bwMode="auto">
                <a:xfrm>
                  <a:off x="0" y="2688"/>
                  <a:ext cx="169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a:latin typeface="Century Gothic" pitchFamily="34" charset="0"/>
                      <a:cs typeface="Arial" charset="0"/>
                    </a:rPr>
                    <a:t>más de 150 KV. hasta 220 KV.</a:t>
                  </a:r>
                  <a:endParaRPr lang="es-ES" sz="1400">
                    <a:latin typeface="Century Gothic" pitchFamily="34" charset="0"/>
                    <a:cs typeface="Times New Roman" charset="0"/>
                  </a:endParaRPr>
                </a:p>
                <a:p>
                  <a:pPr eaLnBrk="0" hangingPunct="0"/>
                  <a:endParaRPr lang="es-ES" sz="1400">
                    <a:latin typeface="Century Gothic" pitchFamily="34" charset="0"/>
                  </a:endParaRPr>
                </a:p>
              </p:txBody>
            </p:sp>
            <p:sp>
              <p:nvSpPr>
                <p:cNvPr id="41" name="Rectangle 199"/>
                <p:cNvSpPr>
                  <a:spLocks noChangeArrowheads="1"/>
                </p:cNvSpPr>
                <p:nvPr/>
              </p:nvSpPr>
              <p:spPr bwMode="auto">
                <a:xfrm>
                  <a:off x="0" y="2688"/>
                  <a:ext cx="1698"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22" name="Group 202"/>
              <p:cNvGrpSpPr>
                <a:grpSpLocks/>
              </p:cNvGrpSpPr>
              <p:nvPr/>
            </p:nvGrpSpPr>
            <p:grpSpPr bwMode="auto">
              <a:xfrm>
                <a:off x="1698" y="2688"/>
                <a:ext cx="1771" cy="384"/>
                <a:chOff x="1698" y="2688"/>
                <a:chExt cx="1771" cy="384"/>
              </a:xfrm>
            </p:grpSpPr>
            <p:sp>
              <p:nvSpPr>
                <p:cNvPr id="38" name="Rectangle 165"/>
                <p:cNvSpPr>
                  <a:spLocks noChangeArrowheads="1"/>
                </p:cNvSpPr>
                <p:nvPr/>
              </p:nvSpPr>
              <p:spPr bwMode="auto">
                <a:xfrm>
                  <a:off x="1698" y="2688"/>
                  <a:ext cx="1771"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a:latin typeface="Century Gothic" pitchFamily="34" charset="0"/>
                      <a:cs typeface="Arial" charset="0"/>
                    </a:rPr>
                    <a:t>2,10 m (2)</a:t>
                  </a:r>
                  <a:endParaRPr lang="es-ES" sz="1400">
                    <a:latin typeface="Century Gothic" pitchFamily="34" charset="0"/>
                    <a:cs typeface="Times New Roman" charset="0"/>
                  </a:endParaRPr>
                </a:p>
                <a:p>
                  <a:pPr eaLnBrk="0" hangingPunct="0"/>
                  <a:endParaRPr lang="es-ES" sz="1400">
                    <a:latin typeface="Century Gothic" pitchFamily="34" charset="0"/>
                  </a:endParaRPr>
                </a:p>
              </p:txBody>
            </p:sp>
            <p:sp>
              <p:nvSpPr>
                <p:cNvPr id="39" name="Rectangle 201"/>
                <p:cNvSpPr>
                  <a:spLocks noChangeArrowheads="1"/>
                </p:cNvSpPr>
                <p:nvPr/>
              </p:nvSpPr>
              <p:spPr bwMode="auto">
                <a:xfrm>
                  <a:off x="1698" y="2688"/>
                  <a:ext cx="1771"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23" name="Group 204"/>
              <p:cNvGrpSpPr>
                <a:grpSpLocks/>
              </p:cNvGrpSpPr>
              <p:nvPr/>
            </p:nvGrpSpPr>
            <p:grpSpPr bwMode="auto">
              <a:xfrm>
                <a:off x="0" y="3072"/>
                <a:ext cx="1698" cy="384"/>
                <a:chOff x="0" y="3072"/>
                <a:chExt cx="1698" cy="384"/>
              </a:xfrm>
            </p:grpSpPr>
            <p:sp>
              <p:nvSpPr>
                <p:cNvPr id="36" name="Rectangle 166"/>
                <p:cNvSpPr>
                  <a:spLocks noChangeArrowheads="1"/>
                </p:cNvSpPr>
                <p:nvPr/>
              </p:nvSpPr>
              <p:spPr bwMode="auto">
                <a:xfrm>
                  <a:off x="0" y="3072"/>
                  <a:ext cx="169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a:latin typeface="Century Gothic" pitchFamily="34" charset="0"/>
                      <a:cs typeface="Arial" charset="0"/>
                    </a:rPr>
                    <a:t>más de 220 KV. hasta 330 KV.</a:t>
                  </a:r>
                  <a:endParaRPr lang="es-ES" sz="1400">
                    <a:latin typeface="Century Gothic" pitchFamily="34" charset="0"/>
                    <a:cs typeface="Times New Roman" charset="0"/>
                  </a:endParaRPr>
                </a:p>
                <a:p>
                  <a:pPr eaLnBrk="0" hangingPunct="0"/>
                  <a:endParaRPr lang="es-ES" sz="1400">
                    <a:latin typeface="Century Gothic" pitchFamily="34" charset="0"/>
                  </a:endParaRPr>
                </a:p>
              </p:txBody>
            </p:sp>
            <p:sp>
              <p:nvSpPr>
                <p:cNvPr id="37" name="Rectangle 203"/>
                <p:cNvSpPr>
                  <a:spLocks noChangeArrowheads="1"/>
                </p:cNvSpPr>
                <p:nvPr/>
              </p:nvSpPr>
              <p:spPr bwMode="auto">
                <a:xfrm>
                  <a:off x="0" y="3072"/>
                  <a:ext cx="1698"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24" name="Group 206"/>
              <p:cNvGrpSpPr>
                <a:grpSpLocks/>
              </p:cNvGrpSpPr>
              <p:nvPr/>
            </p:nvGrpSpPr>
            <p:grpSpPr bwMode="auto">
              <a:xfrm>
                <a:off x="1698" y="3072"/>
                <a:ext cx="1771" cy="384"/>
                <a:chOff x="1698" y="3072"/>
                <a:chExt cx="1771" cy="384"/>
              </a:xfrm>
            </p:grpSpPr>
            <p:sp>
              <p:nvSpPr>
                <p:cNvPr id="34" name="Rectangle 167"/>
                <p:cNvSpPr>
                  <a:spLocks noChangeArrowheads="1"/>
                </p:cNvSpPr>
                <p:nvPr/>
              </p:nvSpPr>
              <p:spPr bwMode="auto">
                <a:xfrm>
                  <a:off x="1698" y="3072"/>
                  <a:ext cx="1771"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ES" sz="1400">
                      <a:latin typeface="Century Gothic" pitchFamily="34" charset="0"/>
                      <a:cs typeface="Arial" charset="0"/>
                    </a:rPr>
                    <a:t>2,90 m (2)</a:t>
                  </a:r>
                  <a:endParaRPr lang="es-ES" sz="1400">
                    <a:latin typeface="Century Gothic" pitchFamily="34" charset="0"/>
                    <a:cs typeface="Times New Roman" charset="0"/>
                  </a:endParaRPr>
                </a:p>
                <a:p>
                  <a:pPr eaLnBrk="0" hangingPunct="0"/>
                  <a:endParaRPr lang="es-ES" sz="1400">
                    <a:latin typeface="Century Gothic" pitchFamily="34" charset="0"/>
                  </a:endParaRPr>
                </a:p>
              </p:txBody>
            </p:sp>
            <p:sp>
              <p:nvSpPr>
                <p:cNvPr id="35" name="Rectangle 205"/>
                <p:cNvSpPr>
                  <a:spLocks noChangeArrowheads="1"/>
                </p:cNvSpPr>
                <p:nvPr/>
              </p:nvSpPr>
              <p:spPr bwMode="auto">
                <a:xfrm>
                  <a:off x="1698" y="3072"/>
                  <a:ext cx="1771"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25" name="Group 208"/>
              <p:cNvGrpSpPr>
                <a:grpSpLocks/>
              </p:cNvGrpSpPr>
              <p:nvPr/>
            </p:nvGrpSpPr>
            <p:grpSpPr bwMode="auto">
              <a:xfrm>
                <a:off x="0" y="3456"/>
                <a:ext cx="1698" cy="384"/>
                <a:chOff x="0" y="3456"/>
                <a:chExt cx="1698" cy="384"/>
              </a:xfrm>
            </p:grpSpPr>
            <p:sp>
              <p:nvSpPr>
                <p:cNvPr id="32" name="Rectangle 168"/>
                <p:cNvSpPr>
                  <a:spLocks noChangeArrowheads="1"/>
                </p:cNvSpPr>
                <p:nvPr/>
              </p:nvSpPr>
              <p:spPr bwMode="auto">
                <a:xfrm>
                  <a:off x="0" y="3456"/>
                  <a:ext cx="169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AR" sz="1400">
                      <a:latin typeface="Century Gothic" pitchFamily="34" charset="0"/>
                      <a:cs typeface="Arial" charset="0"/>
                    </a:rPr>
                    <a:t>más de 330 KV. hasta 500 KV.</a:t>
                  </a:r>
                  <a:endParaRPr lang="es-AR" sz="1400">
                    <a:latin typeface="Century Gothic" pitchFamily="34" charset="0"/>
                    <a:cs typeface="Times New Roman" charset="0"/>
                  </a:endParaRPr>
                </a:p>
                <a:p>
                  <a:pPr eaLnBrk="0" hangingPunct="0"/>
                  <a:endParaRPr lang="es-AR" sz="1400">
                    <a:latin typeface="Century Gothic" pitchFamily="34" charset="0"/>
                  </a:endParaRPr>
                </a:p>
              </p:txBody>
            </p:sp>
            <p:sp>
              <p:nvSpPr>
                <p:cNvPr id="33" name="Rectangle 207"/>
                <p:cNvSpPr>
                  <a:spLocks noChangeArrowheads="1"/>
                </p:cNvSpPr>
                <p:nvPr/>
              </p:nvSpPr>
              <p:spPr bwMode="auto">
                <a:xfrm>
                  <a:off x="0" y="3456"/>
                  <a:ext cx="1698"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26" name="Group 210"/>
              <p:cNvGrpSpPr>
                <a:grpSpLocks/>
              </p:cNvGrpSpPr>
              <p:nvPr/>
            </p:nvGrpSpPr>
            <p:grpSpPr bwMode="auto">
              <a:xfrm>
                <a:off x="1698" y="3456"/>
                <a:ext cx="1771" cy="384"/>
                <a:chOff x="1698" y="3456"/>
                <a:chExt cx="1771" cy="384"/>
              </a:xfrm>
            </p:grpSpPr>
            <p:sp>
              <p:nvSpPr>
                <p:cNvPr id="30" name="Rectangle 169"/>
                <p:cNvSpPr>
                  <a:spLocks noChangeArrowheads="1"/>
                </p:cNvSpPr>
                <p:nvPr/>
              </p:nvSpPr>
              <p:spPr bwMode="auto">
                <a:xfrm>
                  <a:off x="1698" y="3456"/>
                  <a:ext cx="1771"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s-AR" sz="1400">
                      <a:latin typeface="Century Gothic" pitchFamily="34" charset="0"/>
                      <a:cs typeface="Arial" charset="0"/>
                    </a:rPr>
                    <a:t>3,60 m (2) </a:t>
                  </a:r>
                  <a:endParaRPr lang="es-AR" sz="1400">
                    <a:latin typeface="Century Gothic" pitchFamily="34" charset="0"/>
                    <a:cs typeface="Times New Roman" charset="0"/>
                  </a:endParaRPr>
                </a:p>
                <a:p>
                  <a:pPr eaLnBrk="0" hangingPunct="0"/>
                  <a:endParaRPr lang="es-AR" sz="1400">
                    <a:latin typeface="Century Gothic" pitchFamily="34" charset="0"/>
                  </a:endParaRPr>
                </a:p>
              </p:txBody>
            </p:sp>
            <p:sp>
              <p:nvSpPr>
                <p:cNvPr id="31" name="Rectangle 209"/>
                <p:cNvSpPr>
                  <a:spLocks noChangeArrowheads="1"/>
                </p:cNvSpPr>
                <p:nvPr/>
              </p:nvSpPr>
              <p:spPr bwMode="auto">
                <a:xfrm>
                  <a:off x="1698" y="3456"/>
                  <a:ext cx="1771"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nvGrpSpPr>
              <p:cNvPr id="27" name="Group 212"/>
              <p:cNvGrpSpPr>
                <a:grpSpLocks/>
              </p:cNvGrpSpPr>
              <p:nvPr/>
            </p:nvGrpSpPr>
            <p:grpSpPr bwMode="auto">
              <a:xfrm>
                <a:off x="0" y="3840"/>
                <a:ext cx="3469" cy="768"/>
                <a:chOff x="0" y="3840"/>
                <a:chExt cx="3469" cy="768"/>
              </a:xfrm>
            </p:grpSpPr>
            <p:sp>
              <p:nvSpPr>
                <p:cNvPr id="28" name="Rectangle 170"/>
                <p:cNvSpPr>
                  <a:spLocks noChangeArrowheads="1"/>
                </p:cNvSpPr>
                <p:nvPr/>
              </p:nvSpPr>
              <p:spPr bwMode="auto">
                <a:xfrm>
                  <a:off x="0" y="3840"/>
                  <a:ext cx="3469"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a:tabLst>
                      <a:tab pos="-28575" algn="l"/>
                    </a:tabLst>
                  </a:pPr>
                  <a:endParaRPr lang="es-MX" sz="1200" dirty="0" smtClean="0">
                    <a:latin typeface="Century Gothic" pitchFamily="34" charset="0"/>
                    <a:cs typeface="Arial" charset="0"/>
                  </a:endParaRPr>
                </a:p>
                <a:p>
                  <a:pPr algn="just">
                    <a:tabLst>
                      <a:tab pos="-28575" algn="l"/>
                    </a:tabLst>
                  </a:pPr>
                  <a:r>
                    <a:rPr lang="es-MX" sz="1200" dirty="0" smtClean="0">
                      <a:latin typeface="Century Gothic" pitchFamily="34" charset="0"/>
                      <a:cs typeface="Arial" charset="0"/>
                    </a:rPr>
                    <a:t>1</a:t>
                  </a:r>
                  <a:r>
                    <a:rPr lang="es-ES" sz="1200" dirty="0">
                      <a:latin typeface="Century Gothic" pitchFamily="34" charset="0"/>
                      <a:cs typeface="Arial" charset="0"/>
                    </a:rPr>
                    <a:t>)</a:t>
                  </a:r>
                  <a:r>
                    <a:rPr lang="es-ES" sz="1200" dirty="0">
                      <a:latin typeface="Century Gothic" pitchFamily="34" charset="0"/>
                      <a:cs typeface="Times New Roman" charset="0"/>
                    </a:rPr>
                    <a:t> </a:t>
                  </a:r>
                  <a:r>
                    <a:rPr lang="es-ES" sz="1200" dirty="0">
                      <a:latin typeface="Century Gothic" pitchFamily="34" charset="0"/>
                      <a:cs typeface="Arial" charset="0"/>
                    </a:rPr>
                    <a:t>Estas distancias pueden reducirse a 0,60 m, por colocación sobre los objetos con tensión de pantallas aislantes de adecuado nivel de aislación y cuando no existan rejas metálicas conectadas a tierra que se interpongan entre el elemento con tensión y los operarios.</a:t>
                  </a:r>
                  <a:endParaRPr lang="es-ES" sz="1200" dirty="0">
                    <a:latin typeface="Century Gothic" pitchFamily="34" charset="0"/>
                    <a:cs typeface="Times New Roman" charset="0"/>
                  </a:endParaRPr>
                </a:p>
                <a:p>
                  <a:pPr algn="just" eaLnBrk="0" hangingPunct="0">
                    <a:tabLst>
                      <a:tab pos="-28575" algn="l"/>
                    </a:tabLst>
                  </a:pPr>
                  <a:r>
                    <a:rPr lang="es-ES" sz="1200" dirty="0">
                      <a:latin typeface="Century Gothic" pitchFamily="34" charset="0"/>
                      <a:cs typeface="Arial" charset="0"/>
                    </a:rPr>
                    <a:t>(2)</a:t>
                  </a:r>
                  <a:r>
                    <a:rPr lang="es-ES" sz="1200" dirty="0">
                      <a:latin typeface="Century Gothic" pitchFamily="34" charset="0"/>
                      <a:cs typeface="Times New Roman" charset="0"/>
                    </a:rPr>
                    <a:t>  </a:t>
                  </a:r>
                  <a:r>
                    <a:rPr lang="es-ES" sz="1200" dirty="0">
                      <a:latin typeface="Century Gothic" pitchFamily="34" charset="0"/>
                      <a:cs typeface="Arial" charset="0"/>
                    </a:rPr>
                    <a:t>Para trabajos a distancia, no se tendrá en cuenta para trabajos a potencial.</a:t>
                  </a:r>
                  <a:r>
                    <a:rPr lang="es-ES" sz="1400" dirty="0">
                      <a:latin typeface="Century Gothic" pitchFamily="34" charset="0"/>
                      <a:cs typeface="Arial" charset="0"/>
                    </a:rPr>
                    <a:t> </a:t>
                  </a:r>
                  <a:endParaRPr lang="es-ES" sz="1400" dirty="0">
                    <a:latin typeface="Century Gothic" pitchFamily="34" charset="0"/>
                    <a:cs typeface="Times New Roman" charset="0"/>
                  </a:endParaRPr>
                </a:p>
                <a:p>
                  <a:pPr algn="just" eaLnBrk="0" hangingPunct="0">
                    <a:tabLst>
                      <a:tab pos="-28575" algn="l"/>
                    </a:tabLst>
                  </a:pPr>
                  <a:endParaRPr lang="es-ES" sz="1400" dirty="0">
                    <a:latin typeface="Century Gothic" pitchFamily="34" charset="0"/>
                  </a:endParaRPr>
                </a:p>
              </p:txBody>
            </p:sp>
            <p:sp>
              <p:nvSpPr>
                <p:cNvPr id="29" name="Rectangle 211"/>
                <p:cNvSpPr>
                  <a:spLocks noChangeArrowheads="1"/>
                </p:cNvSpPr>
                <p:nvPr/>
              </p:nvSpPr>
              <p:spPr bwMode="auto">
                <a:xfrm>
                  <a:off x="0" y="3840"/>
                  <a:ext cx="3469" cy="76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grpSp>
        <p:sp>
          <p:nvSpPr>
            <p:cNvPr id="6" name="Rectangle 214"/>
            <p:cNvSpPr>
              <a:spLocks noChangeArrowheads="1"/>
            </p:cNvSpPr>
            <p:nvPr/>
          </p:nvSpPr>
          <p:spPr bwMode="auto">
            <a:xfrm>
              <a:off x="-3" y="-3"/>
              <a:ext cx="3475" cy="4614"/>
            </a:xfrm>
            <a:prstGeom prst="rect">
              <a:avLst/>
            </a:prstGeom>
            <a:noFill/>
            <a:ln w="11112">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CO">
                <a:latin typeface="Century Gothic" pitchFamily="34" charset="0"/>
              </a:endParaRPr>
            </a:p>
          </p:txBody>
        </p:sp>
      </p:grpSp>
      <p:sp>
        <p:nvSpPr>
          <p:cNvPr id="73" name="Rectangle 74"/>
          <p:cNvSpPr>
            <a:spLocks noChangeArrowheads="1"/>
          </p:cNvSpPr>
          <p:nvPr/>
        </p:nvSpPr>
        <p:spPr bwMode="auto">
          <a:xfrm>
            <a:off x="1330902" y="553271"/>
            <a:ext cx="7484983" cy="64348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lstStyle/>
          <a:p>
            <a:pPr algn="ctr"/>
            <a:r>
              <a:rPr lang="es-MX" sz="2800" b="1" dirty="0" smtClean="0">
                <a:latin typeface="Century Gothic" pitchFamily="34" charset="0"/>
                <a:cs typeface="Times New Roman" charset="0"/>
              </a:rPr>
              <a:t>DISTANCIAS DE SEGURIDAD</a:t>
            </a:r>
            <a:endParaRPr lang="es-MX" sz="2800" b="1" dirty="0" smtClean="0">
              <a:latin typeface="Century Gothic" pitchFamily="34" charset="0"/>
              <a:cs typeface="Arial" charset="0"/>
            </a:endParaRPr>
          </a:p>
          <a:p>
            <a:pPr algn="just" eaLnBrk="0" hangingPunct="0"/>
            <a:endParaRPr lang="es-ES" sz="1400" dirty="0">
              <a:latin typeface="Times New Roman" charset="0"/>
            </a:endParaRPr>
          </a:p>
        </p:txBody>
      </p:sp>
    </p:spTree>
    <p:extLst>
      <p:ext uri="{BB962C8B-B14F-4D97-AF65-F5344CB8AC3E}">
        <p14:creationId xmlns:p14="http://schemas.microsoft.com/office/powerpoint/2010/main" val="41491704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Rectangle 4"/>
          <p:cNvSpPr>
            <a:spLocks noChangeArrowheads="1"/>
          </p:cNvSpPr>
          <p:nvPr/>
        </p:nvSpPr>
        <p:spPr bwMode="auto">
          <a:xfrm>
            <a:off x="1547813" y="390143"/>
            <a:ext cx="7215188" cy="2246769"/>
          </a:xfrm>
          <a:prstGeom prst="rect">
            <a:avLst/>
          </a:prstGeom>
          <a:solidFill>
            <a:srgbClr val="FFFF99"/>
          </a:solidFill>
          <a:ln>
            <a:noFill/>
          </a:ln>
          <a:extLst/>
        </p:spPr>
        <p:txBody>
          <a:bodyPr wrap="square">
            <a:spAutoFit/>
          </a:bodyPr>
          <a:lstStyle/>
          <a:p>
            <a:pPr algn="l"/>
            <a:r>
              <a:rPr lang="es-ES_tradnl" sz="1400" b="1" dirty="0">
                <a:solidFill>
                  <a:srgbClr val="000000"/>
                </a:solidFill>
                <a:latin typeface="Century Gothic" pitchFamily="34" charset="0"/>
                <a:cs typeface="Tahoma" charset="0"/>
              </a:rPr>
              <a:t>NORMAS GENERALES</a:t>
            </a:r>
            <a:r>
              <a:rPr lang="es-ES_tradnl" sz="1400" dirty="0">
                <a:solidFill>
                  <a:srgbClr val="000000"/>
                </a:solidFill>
                <a:latin typeface="Century Gothic" pitchFamily="34" charset="0"/>
                <a:cs typeface="Tahoma" charset="0"/>
              </a:rPr>
              <a:t> </a:t>
            </a:r>
          </a:p>
          <a:p>
            <a:pPr algn="l"/>
            <a:endParaRPr lang="es-ES_tradnl" sz="1400" dirty="0">
              <a:solidFill>
                <a:srgbClr val="000000"/>
              </a:solidFill>
              <a:latin typeface="Century Gothic" pitchFamily="34" charset="0"/>
              <a:cs typeface="Tahoma" charset="0"/>
            </a:endParaRPr>
          </a:p>
          <a:p>
            <a:pPr algn="l">
              <a:buClr>
                <a:srgbClr val="FF3300"/>
              </a:buClr>
              <a:buFont typeface="Wingdings" pitchFamily="2" charset="2"/>
              <a:buChar char="Ø"/>
            </a:pPr>
            <a:r>
              <a:rPr lang="es-ES" sz="1400" dirty="0">
                <a:solidFill>
                  <a:srgbClr val="000000"/>
                </a:solidFill>
                <a:latin typeface="Century Gothic" pitchFamily="34" charset="0"/>
                <a:cs typeface="Tahoma" charset="0"/>
              </a:rPr>
              <a:t>Toda persona debe dar cuenta al correspondiente supervisor de los trabajos a realizar y debe obtener el permiso correspondiente.</a:t>
            </a:r>
          </a:p>
          <a:p>
            <a:pPr algn="l" eaLnBrk="0" hangingPunct="0">
              <a:buClr>
                <a:srgbClr val="FF3300"/>
              </a:buClr>
              <a:buFont typeface="Wingdings" pitchFamily="2" charset="2"/>
              <a:buChar char="Ø"/>
            </a:pPr>
            <a:r>
              <a:rPr lang="es-ES" sz="1400" dirty="0">
                <a:solidFill>
                  <a:srgbClr val="000000"/>
                </a:solidFill>
                <a:latin typeface="Century Gothic" pitchFamily="34" charset="0"/>
                <a:cs typeface="Tahoma" charset="0"/>
              </a:rPr>
              <a:t>Debe avisar de cualquier condición insegura que observe en su trabajo y advertir de cualquier defecto en los materiales o herramientas a utilizar.</a:t>
            </a:r>
          </a:p>
          <a:p>
            <a:pPr algn="l" eaLnBrk="0" hangingPunct="0">
              <a:buClr>
                <a:srgbClr val="FF3300"/>
              </a:buClr>
              <a:buFont typeface="Wingdings" pitchFamily="2" charset="2"/>
              <a:buChar char="Ø"/>
            </a:pPr>
            <a:r>
              <a:rPr lang="es-ES" sz="1400" dirty="0" smtClean="0">
                <a:solidFill>
                  <a:srgbClr val="000000"/>
                </a:solidFill>
                <a:latin typeface="Century Gothic" pitchFamily="34" charset="0"/>
                <a:cs typeface="Tahoma" charset="0"/>
              </a:rPr>
              <a:t>No </a:t>
            </a:r>
            <a:r>
              <a:rPr lang="es-ES" sz="1400" dirty="0">
                <a:solidFill>
                  <a:srgbClr val="000000"/>
                </a:solidFill>
                <a:latin typeface="Century Gothic" pitchFamily="34" charset="0"/>
                <a:cs typeface="Tahoma" charset="0"/>
              </a:rPr>
              <a:t>hacer bromas, juegos o cualquier acción que pudiera distraer a los operarios.</a:t>
            </a:r>
          </a:p>
          <a:p>
            <a:pPr algn="l" eaLnBrk="0" hangingPunct="0">
              <a:buClr>
                <a:srgbClr val="FF3300"/>
              </a:buClr>
              <a:buFont typeface="Wingdings" pitchFamily="2" charset="2"/>
              <a:buChar char="Ø"/>
            </a:pPr>
            <a:r>
              <a:rPr lang="es-ES" sz="1400" dirty="0">
                <a:solidFill>
                  <a:srgbClr val="000000"/>
                </a:solidFill>
                <a:latin typeface="Century Gothic" pitchFamily="34" charset="0"/>
                <a:cs typeface="Tahoma" charset="0"/>
              </a:rPr>
              <a:t>Cuando se efectúen trabajos en instalaciones de Baja Tensión, no podrá considerarse la misma sin tensión si no </a:t>
            </a:r>
            <a:r>
              <a:rPr lang="es-ES" sz="1400" dirty="0" smtClean="0">
                <a:solidFill>
                  <a:srgbClr val="000000"/>
                </a:solidFill>
                <a:latin typeface="Century Gothic" pitchFamily="34" charset="0"/>
                <a:cs typeface="Tahoma" charset="0"/>
              </a:rPr>
              <a:t>se </a:t>
            </a:r>
            <a:r>
              <a:rPr lang="es-ES" sz="1400" dirty="0">
                <a:solidFill>
                  <a:srgbClr val="000000"/>
                </a:solidFill>
                <a:latin typeface="Century Gothic" pitchFamily="34" charset="0"/>
                <a:cs typeface="Tahoma" charset="0"/>
              </a:rPr>
              <a:t>ha verificado la ausencia de la misma.</a:t>
            </a:r>
            <a:endParaRPr lang="es-MX" sz="1400" dirty="0">
              <a:solidFill>
                <a:srgbClr val="000000"/>
              </a:solidFill>
              <a:latin typeface="Century Gothic" pitchFamily="34" charset="0"/>
              <a:cs typeface="Tahoma" charset="0"/>
            </a:endParaRPr>
          </a:p>
        </p:txBody>
      </p:sp>
      <p:sp>
        <p:nvSpPr>
          <p:cNvPr id="1031" name="Rectangle 11"/>
          <p:cNvSpPr>
            <a:spLocks noChangeArrowheads="1"/>
          </p:cNvSpPr>
          <p:nvPr/>
        </p:nvSpPr>
        <p:spPr bwMode="auto">
          <a:xfrm>
            <a:off x="1474802" y="2708920"/>
            <a:ext cx="7361209" cy="386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spcBef>
                <a:spcPct val="50000"/>
              </a:spcBef>
            </a:pPr>
            <a:r>
              <a:rPr lang="es-MX" sz="1400" b="1" dirty="0">
                <a:solidFill>
                  <a:srgbClr val="000000"/>
                </a:solidFill>
                <a:latin typeface="Century Gothic" pitchFamily="34" charset="0"/>
                <a:cs typeface="Tahoma" charset="0"/>
              </a:rPr>
              <a:t>NORMAS ANTES DE LA OPERACIÓN</a:t>
            </a:r>
          </a:p>
          <a:p>
            <a:pPr algn="l">
              <a:spcBef>
                <a:spcPct val="50000"/>
              </a:spcBef>
              <a:buClr>
                <a:srgbClr val="FF3300"/>
              </a:buClr>
              <a:buFont typeface="Wingdings" pitchFamily="2" charset="2"/>
              <a:buChar char="Ø"/>
            </a:pPr>
            <a:r>
              <a:rPr lang="es-ES" sz="1400" dirty="0">
                <a:solidFill>
                  <a:srgbClr val="000000"/>
                </a:solidFill>
                <a:latin typeface="Century Gothic" pitchFamily="34" charset="0"/>
                <a:cs typeface="Tahoma" charset="0"/>
              </a:rPr>
              <a:t>A nivel del suelo ubicarse sobre los elementos aislantes correspondientes .</a:t>
            </a:r>
          </a:p>
          <a:p>
            <a:pPr algn="l" eaLnBrk="0" hangingPunct="0">
              <a:spcBef>
                <a:spcPct val="50000"/>
              </a:spcBef>
              <a:buClr>
                <a:srgbClr val="FF3300"/>
              </a:buClr>
              <a:buFont typeface="Wingdings" pitchFamily="2" charset="2"/>
              <a:buChar char="Ø"/>
            </a:pPr>
            <a:r>
              <a:rPr lang="es-ES" sz="1400" dirty="0">
                <a:solidFill>
                  <a:srgbClr val="000000"/>
                </a:solidFill>
                <a:latin typeface="Century Gothic" pitchFamily="34" charset="0"/>
                <a:cs typeface="Tahoma" charset="0"/>
              </a:rPr>
              <a:t>Utilizar </a:t>
            </a:r>
            <a:r>
              <a:rPr lang="es-ES" sz="1400" dirty="0" smtClean="0">
                <a:solidFill>
                  <a:srgbClr val="000000"/>
                </a:solidFill>
                <a:latin typeface="Century Gothic" pitchFamily="34" charset="0"/>
                <a:cs typeface="Tahoma" charset="0"/>
              </a:rPr>
              <a:t>casco, calzado </a:t>
            </a:r>
            <a:r>
              <a:rPr lang="es-ES" sz="1400" dirty="0">
                <a:solidFill>
                  <a:srgbClr val="000000"/>
                </a:solidFill>
                <a:latin typeface="Century Gothic" pitchFamily="34" charset="0"/>
                <a:cs typeface="Tahoma" charset="0"/>
              </a:rPr>
              <a:t>de seguridad dieléctrico, guantes aislantes</a:t>
            </a:r>
            <a:r>
              <a:rPr lang="es-ES_tradnl" sz="1400" dirty="0">
                <a:solidFill>
                  <a:srgbClr val="000000"/>
                </a:solidFill>
                <a:latin typeface="Century Gothic" pitchFamily="34" charset="0"/>
                <a:cs typeface="Tahoma" charset="0"/>
              </a:rPr>
              <a:t> y</a:t>
            </a:r>
            <a:r>
              <a:rPr lang="es-ES" sz="1400" dirty="0">
                <a:solidFill>
                  <a:srgbClr val="000000"/>
                </a:solidFill>
                <a:latin typeface="Century Gothic" pitchFamily="34" charset="0"/>
                <a:cs typeface="Tahoma" charset="0"/>
              </a:rPr>
              <a:t> anteojos de seguridad.</a:t>
            </a:r>
            <a:endParaRPr lang="es-ES_tradnl" sz="1400" dirty="0">
              <a:solidFill>
                <a:srgbClr val="000000"/>
              </a:solidFill>
              <a:latin typeface="Century Gothic" pitchFamily="34" charset="0"/>
              <a:cs typeface="Tahoma" charset="0"/>
            </a:endParaRPr>
          </a:p>
          <a:p>
            <a:pPr algn="l" eaLnBrk="0" hangingPunct="0">
              <a:spcBef>
                <a:spcPct val="50000"/>
              </a:spcBef>
              <a:buClr>
                <a:srgbClr val="FF3300"/>
              </a:buClr>
              <a:buFont typeface="Wingdings" pitchFamily="2" charset="2"/>
              <a:buChar char="Ø"/>
            </a:pPr>
            <a:r>
              <a:rPr lang="es-ES" sz="1400" dirty="0">
                <a:solidFill>
                  <a:srgbClr val="000000"/>
                </a:solidFill>
                <a:latin typeface="Century Gothic" pitchFamily="34" charset="0"/>
                <a:cs typeface="Tahoma" charset="0"/>
              </a:rPr>
              <a:t>Utilizar herramientas o equipos aislantes. Revisar antes de su uso el perfecto estado de conservación y aislamiento de los mismos.</a:t>
            </a:r>
          </a:p>
          <a:p>
            <a:pPr algn="l" eaLnBrk="0" hangingPunct="0">
              <a:spcBef>
                <a:spcPct val="50000"/>
              </a:spcBef>
              <a:buClr>
                <a:srgbClr val="FF3300"/>
              </a:buClr>
              <a:buFont typeface="Wingdings" pitchFamily="2" charset="2"/>
              <a:buChar char="Ø"/>
            </a:pPr>
            <a:r>
              <a:rPr lang="es-ES" sz="1400" dirty="0">
                <a:solidFill>
                  <a:srgbClr val="000000"/>
                </a:solidFill>
                <a:latin typeface="Century Gothic" pitchFamily="34" charset="0"/>
                <a:cs typeface="Tahoma" charset="0"/>
              </a:rPr>
              <a:t>Desprenderse de todo objeto metálico de uso </a:t>
            </a:r>
            <a:r>
              <a:rPr lang="es-ES" sz="1400" dirty="0" smtClean="0">
                <a:solidFill>
                  <a:srgbClr val="000000"/>
                </a:solidFill>
                <a:latin typeface="Century Gothic" pitchFamily="34" charset="0"/>
                <a:cs typeface="Tahoma" charset="0"/>
              </a:rPr>
              <a:t>personal</a:t>
            </a:r>
            <a:r>
              <a:rPr lang="es-ES_tradnl" sz="1400" dirty="0" smtClean="0">
                <a:solidFill>
                  <a:srgbClr val="000000"/>
                </a:solidFill>
                <a:latin typeface="Century Gothic" pitchFamily="34" charset="0"/>
                <a:cs typeface="Tahoma" charset="0"/>
              </a:rPr>
              <a:t>, </a:t>
            </a:r>
            <a:r>
              <a:rPr lang="es-ES" sz="1400" dirty="0" smtClean="0">
                <a:solidFill>
                  <a:srgbClr val="000000"/>
                </a:solidFill>
                <a:latin typeface="Century Gothic" pitchFamily="34" charset="0"/>
                <a:cs typeface="Tahoma" charset="0"/>
              </a:rPr>
              <a:t>cualquier </a:t>
            </a:r>
            <a:r>
              <a:rPr lang="es-ES" sz="1400" dirty="0">
                <a:solidFill>
                  <a:srgbClr val="000000"/>
                </a:solidFill>
                <a:latin typeface="Century Gothic" pitchFamily="34" charset="0"/>
                <a:cs typeface="Tahoma" charset="0"/>
              </a:rPr>
              <a:t>elemento que pudiera dañar los guantes.</a:t>
            </a:r>
          </a:p>
          <a:p>
            <a:pPr algn="l" eaLnBrk="0" hangingPunct="0">
              <a:spcBef>
                <a:spcPct val="50000"/>
              </a:spcBef>
              <a:buClr>
                <a:srgbClr val="FF3300"/>
              </a:buClr>
              <a:buFont typeface="Wingdings" pitchFamily="2" charset="2"/>
              <a:buChar char="Ø"/>
            </a:pPr>
            <a:r>
              <a:rPr lang="es-ES" sz="1400" dirty="0">
                <a:solidFill>
                  <a:srgbClr val="000000"/>
                </a:solidFill>
                <a:latin typeface="Century Gothic" pitchFamily="34" charset="0"/>
                <a:cs typeface="Tahoma" charset="0"/>
              </a:rPr>
              <a:t>Utilizar máscaras de protección facial y/o protectores de brazos para proteger las partes del cuerpo.</a:t>
            </a:r>
          </a:p>
          <a:p>
            <a:pPr algn="l" eaLnBrk="0" hangingPunct="0">
              <a:spcBef>
                <a:spcPct val="50000"/>
              </a:spcBef>
              <a:buClr>
                <a:srgbClr val="FF3300"/>
              </a:buClr>
              <a:buFont typeface="Wingdings" pitchFamily="2" charset="2"/>
              <a:buChar char="Ø"/>
            </a:pPr>
            <a:r>
              <a:rPr lang="es-ES" sz="1400" dirty="0">
                <a:solidFill>
                  <a:srgbClr val="000000"/>
                </a:solidFill>
                <a:latin typeface="Century Gothic" pitchFamily="34" charset="0"/>
                <a:cs typeface="Tahoma" charset="0"/>
              </a:rPr>
              <a:t>Aislar los conductores o partes desnudas que estén con tensión, próximos al lugar de trabajo.</a:t>
            </a:r>
          </a:p>
          <a:p>
            <a:pPr algn="l" eaLnBrk="0" hangingPunct="0">
              <a:spcBef>
                <a:spcPct val="50000"/>
              </a:spcBef>
              <a:buClr>
                <a:srgbClr val="FF3300"/>
              </a:buClr>
              <a:buFont typeface="Wingdings" pitchFamily="2" charset="2"/>
              <a:buChar char="Ø"/>
            </a:pPr>
            <a:r>
              <a:rPr lang="es-ES" sz="1400" dirty="0">
                <a:solidFill>
                  <a:srgbClr val="000000"/>
                </a:solidFill>
                <a:latin typeface="Century Gothic" pitchFamily="34" charset="0"/>
                <a:cs typeface="Tahoma" charset="0"/>
              </a:rPr>
              <a:t>La ropa no debe tener partes conductoras y cubrirá totalmente los </a:t>
            </a:r>
            <a:r>
              <a:rPr lang="es-ES_tradnl" sz="1400" dirty="0">
                <a:solidFill>
                  <a:srgbClr val="000000"/>
                </a:solidFill>
                <a:latin typeface="Century Gothic" pitchFamily="34" charset="0"/>
                <a:cs typeface="Tahoma" charset="0"/>
              </a:rPr>
              <a:t>brazos</a:t>
            </a:r>
            <a:r>
              <a:rPr lang="es-ES" sz="1400" dirty="0">
                <a:solidFill>
                  <a:srgbClr val="000000"/>
                </a:solidFill>
                <a:latin typeface="Century Gothic" pitchFamily="34" charset="0"/>
                <a:cs typeface="Tahoma" charset="0"/>
              </a:rPr>
              <a:t>, las piernas y pecho.</a:t>
            </a:r>
          </a:p>
        </p:txBody>
      </p:sp>
    </p:spTree>
    <p:extLst>
      <p:ext uri="{BB962C8B-B14F-4D97-AF65-F5344CB8AC3E}">
        <p14:creationId xmlns:p14="http://schemas.microsoft.com/office/powerpoint/2010/main" val="40759996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5"/>
          <p:cNvSpPr>
            <a:spLocks noChangeArrowheads="1"/>
          </p:cNvSpPr>
          <p:nvPr/>
        </p:nvSpPr>
        <p:spPr bwMode="auto">
          <a:xfrm>
            <a:off x="1547664" y="679916"/>
            <a:ext cx="7303789" cy="2893100"/>
          </a:xfrm>
          <a:prstGeom prst="rect">
            <a:avLst/>
          </a:prstGeom>
          <a:noFill/>
          <a:ln>
            <a:noFill/>
          </a:ln>
          <a:extLst/>
        </p:spPr>
        <p:txBody>
          <a:bodyPr wrap="square">
            <a:spAutoFit/>
          </a:bodyPr>
          <a:lstStyle/>
          <a:p>
            <a:pPr algn="l"/>
            <a:r>
              <a:rPr lang="es-MX" sz="1400" b="1" dirty="0">
                <a:solidFill>
                  <a:srgbClr val="000000"/>
                </a:solidFill>
                <a:latin typeface="Century Gothic" pitchFamily="34" charset="0"/>
                <a:cs typeface="Tahoma" charset="0"/>
              </a:rPr>
              <a:t>NORMAS DURANTE LA OPERACIÓN</a:t>
            </a:r>
          </a:p>
          <a:p>
            <a:pPr algn="l"/>
            <a:endParaRPr lang="es-MX" sz="1400" b="1" dirty="0">
              <a:solidFill>
                <a:srgbClr val="000000"/>
              </a:solidFill>
              <a:latin typeface="Century Gothic" pitchFamily="34" charset="0"/>
              <a:cs typeface="Tahoma" charset="0"/>
            </a:endParaRPr>
          </a:p>
          <a:p>
            <a:pPr algn="l">
              <a:buClr>
                <a:srgbClr val="FF3300"/>
              </a:buClr>
              <a:buFont typeface="Wingdings" pitchFamily="2" charset="2"/>
              <a:buChar char="Ø"/>
            </a:pPr>
            <a:r>
              <a:rPr lang="es-ES" sz="1400" dirty="0">
                <a:solidFill>
                  <a:srgbClr val="000000"/>
                </a:solidFill>
                <a:latin typeface="Century Gothic" pitchFamily="34" charset="0"/>
                <a:cs typeface="Tahoma" charset="0"/>
              </a:rPr>
              <a:t>Abrir los circuitos con el fin de aislar todas las fuentes de tensión que pueden alimentar la instalación en la que se va a trabajar. Esta apertura debe realizarse en cada uno de los conductores que alimentan la instalación, exceptuando el neutro.</a:t>
            </a:r>
          </a:p>
          <a:p>
            <a:pPr algn="l" eaLnBrk="0" hangingPunct="0">
              <a:buClr>
                <a:srgbClr val="FF3300"/>
              </a:buClr>
              <a:buFont typeface="Wingdings" pitchFamily="2" charset="2"/>
              <a:buChar char="Ø"/>
            </a:pPr>
            <a:r>
              <a:rPr lang="es-ES" sz="1400" dirty="0">
                <a:solidFill>
                  <a:srgbClr val="000000"/>
                </a:solidFill>
                <a:latin typeface="Century Gothic" pitchFamily="34" charset="0"/>
                <a:cs typeface="Tahoma" charset="0"/>
              </a:rPr>
              <a:t>Bloquear todos los equipos de corte en posición de apertura. Colocar en el mando o en el mismo dispositivo la señalización de prohibido de maniobra.</a:t>
            </a:r>
          </a:p>
          <a:p>
            <a:pPr algn="l" eaLnBrk="0" hangingPunct="0">
              <a:buClr>
                <a:srgbClr val="FF3300"/>
              </a:buClr>
              <a:buFont typeface="Wingdings" pitchFamily="2" charset="2"/>
              <a:buChar char="Ø"/>
            </a:pPr>
            <a:r>
              <a:rPr lang="es-ES" sz="1400" dirty="0">
                <a:solidFill>
                  <a:srgbClr val="000000"/>
                </a:solidFill>
                <a:latin typeface="Century Gothic" pitchFamily="34" charset="0"/>
                <a:cs typeface="Tahoma" charset="0"/>
              </a:rPr>
              <a:t>Verificar la ausencia de tensión. Comprobar si el detector funciona antes y después de realizado el trabajo.</a:t>
            </a:r>
          </a:p>
          <a:p>
            <a:pPr algn="l" eaLnBrk="0" hangingPunct="0">
              <a:buClr>
                <a:srgbClr val="FF3300"/>
              </a:buClr>
              <a:buFont typeface="Wingdings" pitchFamily="2" charset="2"/>
              <a:buChar char="Ø"/>
            </a:pPr>
            <a:r>
              <a:rPr lang="es-ES" sz="1400" dirty="0">
                <a:solidFill>
                  <a:srgbClr val="000000"/>
                </a:solidFill>
                <a:latin typeface="Century Gothic" pitchFamily="34" charset="0"/>
                <a:cs typeface="Tahoma" charset="0"/>
              </a:rPr>
              <a:t>Puesta a tierra y la puesta en </a:t>
            </a:r>
            <a:r>
              <a:rPr lang="es-ES" sz="1400" dirty="0" smtClean="0">
                <a:solidFill>
                  <a:srgbClr val="000000"/>
                </a:solidFill>
                <a:latin typeface="Century Gothic" pitchFamily="34" charset="0"/>
                <a:cs typeface="Tahoma" charset="0"/>
              </a:rPr>
              <a:t>corto circuito </a:t>
            </a:r>
            <a:r>
              <a:rPr lang="es-ES" sz="1400" dirty="0">
                <a:solidFill>
                  <a:srgbClr val="000000"/>
                </a:solidFill>
                <a:latin typeface="Century Gothic" pitchFamily="34" charset="0"/>
                <a:cs typeface="Tahoma" charset="0"/>
              </a:rPr>
              <a:t>de cada uno de los conductores sin tensión incluyendo el neutro.</a:t>
            </a:r>
          </a:p>
          <a:p>
            <a:pPr algn="l" eaLnBrk="0" hangingPunct="0">
              <a:buClr>
                <a:srgbClr val="FF3300"/>
              </a:buClr>
              <a:buFont typeface="Wingdings" pitchFamily="2" charset="2"/>
              <a:buChar char="Ø"/>
            </a:pPr>
            <a:r>
              <a:rPr lang="es-ES" sz="1400" dirty="0">
                <a:solidFill>
                  <a:srgbClr val="000000"/>
                </a:solidFill>
                <a:latin typeface="Century Gothic" pitchFamily="34" charset="0"/>
                <a:cs typeface="Tahoma" charset="0"/>
              </a:rPr>
              <a:t>Delimitar la zona de trabajo señalizándola adecuadamente.</a:t>
            </a:r>
            <a:endParaRPr lang="es-ES" sz="1200" dirty="0">
              <a:solidFill>
                <a:srgbClr val="000000"/>
              </a:solidFill>
              <a:latin typeface="Century Gothic" pitchFamily="34" charset="0"/>
              <a:cs typeface="Tahoma" charset="0"/>
            </a:endParaRPr>
          </a:p>
        </p:txBody>
      </p:sp>
      <p:sp>
        <p:nvSpPr>
          <p:cNvPr id="2055" name="Rectangle 9"/>
          <p:cNvSpPr>
            <a:spLocks noChangeArrowheads="1"/>
          </p:cNvSpPr>
          <p:nvPr/>
        </p:nvSpPr>
        <p:spPr bwMode="auto">
          <a:xfrm>
            <a:off x="1547664" y="4077072"/>
            <a:ext cx="7303789" cy="2095500"/>
          </a:xfrm>
          <a:prstGeom prst="rect">
            <a:avLst/>
          </a:prstGeom>
          <a:solidFill>
            <a:srgbClr val="FFFF99"/>
          </a:solidFill>
          <a:ln>
            <a:noFill/>
          </a:ln>
          <a:extLst/>
        </p:spPr>
        <p:txBody>
          <a:bodyPr wrap="square">
            <a:spAutoFit/>
          </a:bodyPr>
          <a:lstStyle/>
          <a:p>
            <a:pPr algn="l">
              <a:spcBef>
                <a:spcPct val="50000"/>
              </a:spcBef>
            </a:pPr>
            <a:r>
              <a:rPr lang="es-ES" sz="1400" b="1" dirty="0">
                <a:solidFill>
                  <a:srgbClr val="000000"/>
                </a:solidFill>
                <a:latin typeface="Century Gothic" pitchFamily="34" charset="0"/>
                <a:cs typeface="Tahoma" charset="0"/>
              </a:rPr>
              <a:t>NORMAS  POSTERIORES A LA OPERACIÓN</a:t>
            </a:r>
            <a:endParaRPr lang="es-MX" sz="1400" b="1" dirty="0">
              <a:solidFill>
                <a:srgbClr val="000000"/>
              </a:solidFill>
              <a:latin typeface="Century Gothic" pitchFamily="34" charset="0"/>
              <a:cs typeface="Tahoma" charset="0"/>
            </a:endParaRPr>
          </a:p>
          <a:p>
            <a:pPr algn="l">
              <a:spcBef>
                <a:spcPct val="50000"/>
              </a:spcBef>
            </a:pPr>
            <a:r>
              <a:rPr lang="es-ES" sz="1400" dirty="0" smtClean="0">
                <a:latin typeface="Century Gothic" pitchFamily="34" charset="0"/>
                <a:cs typeface="Tahoma" charset="0"/>
              </a:rPr>
              <a:t>R</a:t>
            </a:r>
            <a:r>
              <a:rPr lang="es-ES" sz="1400" dirty="0" smtClean="0">
                <a:solidFill>
                  <a:srgbClr val="000000"/>
                </a:solidFill>
                <a:latin typeface="Century Gothic" pitchFamily="34" charset="0"/>
                <a:cs typeface="Tahoma" charset="0"/>
              </a:rPr>
              <a:t>eunir </a:t>
            </a:r>
            <a:r>
              <a:rPr lang="es-ES" sz="1400" dirty="0">
                <a:solidFill>
                  <a:srgbClr val="000000"/>
                </a:solidFill>
                <a:latin typeface="Century Gothic" pitchFamily="34" charset="0"/>
                <a:cs typeface="Tahoma" charset="0"/>
              </a:rPr>
              <a:t>a todas las personas que participaron en el trabajo para notificar la reposición de la tensión.</a:t>
            </a:r>
          </a:p>
          <a:p>
            <a:pPr algn="l" eaLnBrk="0" hangingPunct="0">
              <a:spcBef>
                <a:spcPct val="50000"/>
              </a:spcBef>
              <a:buClr>
                <a:srgbClr val="FF3300"/>
              </a:buClr>
              <a:buFont typeface="Wingdings" pitchFamily="2" charset="2"/>
              <a:buChar char="Ø"/>
            </a:pPr>
            <a:r>
              <a:rPr lang="es-ES" sz="1400" dirty="0">
                <a:solidFill>
                  <a:srgbClr val="000000"/>
                </a:solidFill>
                <a:latin typeface="Century Gothic" pitchFamily="34" charset="0"/>
                <a:cs typeface="Tahoma" charset="0"/>
              </a:rPr>
              <a:t>Verificar visualmente que no hayan quedado en el sitio de trabajo herramientas u otros elementos.</a:t>
            </a:r>
          </a:p>
          <a:p>
            <a:pPr algn="l" eaLnBrk="0" hangingPunct="0">
              <a:spcBef>
                <a:spcPct val="50000"/>
              </a:spcBef>
              <a:buClr>
                <a:srgbClr val="FF3300"/>
              </a:buClr>
              <a:buFont typeface="Wingdings" pitchFamily="2" charset="2"/>
              <a:buChar char="Ø"/>
            </a:pPr>
            <a:r>
              <a:rPr lang="es-ES" sz="1400" dirty="0">
                <a:solidFill>
                  <a:srgbClr val="000000"/>
                </a:solidFill>
                <a:latin typeface="Century Gothic" pitchFamily="34" charset="0"/>
                <a:cs typeface="Tahoma" charset="0"/>
              </a:rPr>
              <a:t>Se retirará la señalización y luego el bloqueo.</a:t>
            </a:r>
          </a:p>
          <a:p>
            <a:pPr algn="l" eaLnBrk="0" hangingPunct="0">
              <a:spcBef>
                <a:spcPct val="50000"/>
              </a:spcBef>
              <a:buClr>
                <a:srgbClr val="FF3300"/>
              </a:buClr>
              <a:buFont typeface="Wingdings" pitchFamily="2" charset="2"/>
              <a:buChar char="Ø"/>
            </a:pPr>
            <a:r>
              <a:rPr lang="es-ES" sz="1400" dirty="0">
                <a:solidFill>
                  <a:srgbClr val="000000"/>
                </a:solidFill>
                <a:latin typeface="Century Gothic" pitchFamily="34" charset="0"/>
                <a:cs typeface="Tahoma" charset="0"/>
              </a:rPr>
              <a:t>Se cerrarán los circuitos.</a:t>
            </a:r>
          </a:p>
        </p:txBody>
      </p:sp>
    </p:spTree>
    <p:extLst>
      <p:ext uri="{BB962C8B-B14F-4D97-AF65-F5344CB8AC3E}">
        <p14:creationId xmlns:p14="http://schemas.microsoft.com/office/powerpoint/2010/main" val="6979313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1451341" y="304800"/>
            <a:ext cx="7363544" cy="607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just">
              <a:lnSpc>
                <a:spcPct val="90000"/>
              </a:lnSpc>
              <a:spcBef>
                <a:spcPct val="20000"/>
              </a:spcBef>
              <a:buFontTx/>
              <a:buChar char="•"/>
            </a:pPr>
            <a:r>
              <a:rPr lang="es-ES_tradnl" sz="1400" dirty="0" smtClean="0">
                <a:latin typeface="Century Gothic" pitchFamily="34" charset="0"/>
              </a:rPr>
              <a:t>Considerar que todos los circuitos llevan corriente hasta que se demuestre lo contrario.</a:t>
            </a:r>
          </a:p>
          <a:p>
            <a:pPr marL="342900" indent="-342900" algn="just">
              <a:lnSpc>
                <a:spcPct val="90000"/>
              </a:lnSpc>
              <a:spcBef>
                <a:spcPct val="20000"/>
              </a:spcBef>
              <a:buFontTx/>
              <a:buChar char="•"/>
            </a:pPr>
            <a:endParaRPr lang="es-ES_tradnl" sz="1400" dirty="0" smtClean="0">
              <a:latin typeface="Century Gothic" pitchFamily="34" charset="0"/>
            </a:endParaRPr>
          </a:p>
          <a:p>
            <a:pPr marL="342900" indent="-342900" algn="just">
              <a:lnSpc>
                <a:spcPct val="90000"/>
              </a:lnSpc>
              <a:spcBef>
                <a:spcPct val="20000"/>
              </a:spcBef>
              <a:buFontTx/>
              <a:buChar char="•"/>
            </a:pPr>
            <a:r>
              <a:rPr lang="es-ES_tradnl" sz="1400" dirty="0" smtClean="0">
                <a:latin typeface="Century Gothic" pitchFamily="34" charset="0"/>
              </a:rPr>
              <a:t>Evitar el acceso de personal no autorizado a zonas de tablero eléctrico.</a:t>
            </a:r>
          </a:p>
          <a:p>
            <a:pPr algn="just">
              <a:lnSpc>
                <a:spcPct val="90000"/>
              </a:lnSpc>
              <a:spcBef>
                <a:spcPct val="20000"/>
              </a:spcBef>
            </a:pPr>
            <a:endParaRPr lang="es-ES_tradnl" sz="1400" dirty="0" smtClean="0">
              <a:latin typeface="Century Gothic" pitchFamily="34" charset="0"/>
            </a:endParaRPr>
          </a:p>
          <a:p>
            <a:pPr marL="342900" indent="-342900" algn="just">
              <a:lnSpc>
                <a:spcPct val="90000"/>
              </a:lnSpc>
              <a:spcBef>
                <a:spcPct val="20000"/>
              </a:spcBef>
              <a:buFontTx/>
              <a:buChar char="•"/>
            </a:pPr>
            <a:r>
              <a:rPr lang="es-ES_tradnl" sz="1400" dirty="0" smtClean="0">
                <a:latin typeface="Century Gothic" pitchFamily="34" charset="0"/>
              </a:rPr>
              <a:t>No trabajar en líneas con tensión</a:t>
            </a:r>
          </a:p>
          <a:p>
            <a:pPr algn="just">
              <a:lnSpc>
                <a:spcPct val="90000"/>
              </a:lnSpc>
              <a:spcBef>
                <a:spcPct val="20000"/>
              </a:spcBef>
            </a:pPr>
            <a:endParaRPr lang="es-ES_tradnl" sz="1400" dirty="0" smtClean="0">
              <a:latin typeface="Century Gothic" pitchFamily="34" charset="0"/>
            </a:endParaRPr>
          </a:p>
          <a:p>
            <a:pPr marL="342900" indent="-342900" algn="just">
              <a:lnSpc>
                <a:spcPct val="90000"/>
              </a:lnSpc>
              <a:spcBef>
                <a:spcPct val="20000"/>
              </a:spcBef>
              <a:buFontTx/>
              <a:buChar char="•"/>
            </a:pPr>
            <a:r>
              <a:rPr lang="es-ES_tradnl" sz="1400" dirty="0" smtClean="0">
                <a:latin typeface="Century Gothic" pitchFamily="34" charset="0"/>
              </a:rPr>
              <a:t>Protegerse contra el contacto con equipos energizados</a:t>
            </a:r>
          </a:p>
          <a:p>
            <a:pPr marL="342900" indent="-342900" algn="just">
              <a:lnSpc>
                <a:spcPct val="90000"/>
              </a:lnSpc>
              <a:spcBef>
                <a:spcPct val="20000"/>
              </a:spcBef>
              <a:buFontTx/>
              <a:buChar char="•"/>
            </a:pPr>
            <a:endParaRPr lang="es-ES_tradnl" sz="1400" dirty="0" smtClean="0">
              <a:latin typeface="Century Gothic" pitchFamily="34" charset="0"/>
            </a:endParaRPr>
          </a:p>
          <a:p>
            <a:pPr marL="342900" indent="-342900" algn="just">
              <a:lnSpc>
                <a:spcPct val="90000"/>
              </a:lnSpc>
              <a:spcBef>
                <a:spcPct val="20000"/>
              </a:spcBef>
              <a:buFontTx/>
              <a:buChar char="•"/>
            </a:pPr>
            <a:r>
              <a:rPr lang="es-ES_tradnl" sz="1400" dirty="0" smtClean="0">
                <a:latin typeface="Century Gothic" pitchFamily="34" charset="0"/>
              </a:rPr>
              <a:t>Adecuado toma a tierra del sistema eléctrico y de equipos eléctricos</a:t>
            </a:r>
          </a:p>
          <a:p>
            <a:pPr marL="342900" indent="-342900" algn="just">
              <a:lnSpc>
                <a:spcPct val="90000"/>
              </a:lnSpc>
              <a:spcBef>
                <a:spcPct val="20000"/>
              </a:spcBef>
              <a:buFontTx/>
              <a:buChar char="•"/>
            </a:pPr>
            <a:endParaRPr lang="es-ES_tradnl" sz="1400" dirty="0" smtClean="0">
              <a:latin typeface="Century Gothic" pitchFamily="34" charset="0"/>
            </a:endParaRPr>
          </a:p>
          <a:p>
            <a:pPr marL="342900" indent="-342900" algn="just">
              <a:lnSpc>
                <a:spcPct val="90000"/>
              </a:lnSpc>
              <a:spcBef>
                <a:spcPct val="20000"/>
              </a:spcBef>
              <a:buFontTx/>
              <a:buChar char="•"/>
            </a:pPr>
            <a:r>
              <a:rPr lang="es-ES_tradnl" sz="1400" dirty="0" smtClean="0">
                <a:latin typeface="Century Gothic" pitchFamily="34" charset="0"/>
              </a:rPr>
              <a:t>No dejar conductores desnudos en las instalaciones. Evitar empalmes. De existir aislarlos debidamente</a:t>
            </a:r>
          </a:p>
          <a:p>
            <a:pPr marL="342900" indent="-342900" algn="just">
              <a:lnSpc>
                <a:spcPct val="90000"/>
              </a:lnSpc>
              <a:spcBef>
                <a:spcPct val="20000"/>
              </a:spcBef>
              <a:buFontTx/>
              <a:buChar char="•"/>
            </a:pPr>
            <a:endParaRPr lang="es-ES_tradnl" sz="1400" dirty="0" smtClean="0">
              <a:latin typeface="Century Gothic" pitchFamily="34" charset="0"/>
            </a:endParaRPr>
          </a:p>
          <a:p>
            <a:pPr marL="342900" indent="-342900" algn="just">
              <a:lnSpc>
                <a:spcPct val="90000"/>
              </a:lnSpc>
              <a:spcBef>
                <a:spcPct val="20000"/>
              </a:spcBef>
              <a:buFontTx/>
              <a:buChar char="•"/>
            </a:pPr>
            <a:r>
              <a:rPr lang="es-ES_tradnl" sz="1400" dirty="0" smtClean="0">
                <a:latin typeface="Century Gothic" pitchFamily="34" charset="0"/>
              </a:rPr>
              <a:t>No dejar en contacto cables con aceites o grases que deterioren su aislación</a:t>
            </a:r>
          </a:p>
          <a:p>
            <a:pPr marL="342900" indent="-342900" algn="just">
              <a:lnSpc>
                <a:spcPct val="90000"/>
              </a:lnSpc>
              <a:spcBef>
                <a:spcPct val="20000"/>
              </a:spcBef>
              <a:buFontTx/>
              <a:buChar char="•"/>
            </a:pPr>
            <a:endParaRPr lang="es-ES_tradnl" sz="1400" dirty="0" smtClean="0">
              <a:latin typeface="Century Gothic" pitchFamily="34" charset="0"/>
            </a:endParaRPr>
          </a:p>
          <a:p>
            <a:pPr marL="342900" indent="-342900" algn="just">
              <a:lnSpc>
                <a:spcPct val="90000"/>
              </a:lnSpc>
              <a:spcBef>
                <a:spcPct val="20000"/>
              </a:spcBef>
              <a:buFontTx/>
              <a:buChar char="•"/>
            </a:pPr>
            <a:r>
              <a:rPr lang="es-ES_tradnl" sz="1400" dirty="0" smtClean="0">
                <a:latin typeface="Century Gothic" pitchFamily="34" charset="0"/>
              </a:rPr>
              <a:t>Mantener en buen estado interruptores y tomas</a:t>
            </a:r>
          </a:p>
          <a:p>
            <a:pPr marL="342900" indent="-342900" algn="just">
              <a:lnSpc>
                <a:spcPct val="90000"/>
              </a:lnSpc>
              <a:spcBef>
                <a:spcPct val="20000"/>
              </a:spcBef>
              <a:buFontTx/>
              <a:buChar char="•"/>
            </a:pPr>
            <a:endParaRPr lang="es-ES_tradnl" sz="1400" dirty="0" smtClean="0">
              <a:latin typeface="Century Gothic" pitchFamily="34" charset="0"/>
            </a:endParaRPr>
          </a:p>
          <a:p>
            <a:pPr marL="342900" indent="-342900" algn="just">
              <a:lnSpc>
                <a:spcPct val="90000"/>
              </a:lnSpc>
              <a:spcBef>
                <a:spcPct val="20000"/>
              </a:spcBef>
              <a:buFontTx/>
              <a:buChar char="•"/>
            </a:pPr>
            <a:r>
              <a:rPr lang="es-ES_tradnl" sz="1400" dirty="0" smtClean="0">
                <a:latin typeface="Century Gothic" pitchFamily="34" charset="0"/>
              </a:rPr>
              <a:t>Mantener las instalaciones  siempre limpias y con sus medios de protección</a:t>
            </a:r>
          </a:p>
          <a:p>
            <a:pPr marL="342900" indent="-342900" algn="just">
              <a:lnSpc>
                <a:spcPct val="90000"/>
              </a:lnSpc>
              <a:spcBef>
                <a:spcPct val="20000"/>
              </a:spcBef>
              <a:buFontTx/>
              <a:buChar char="•"/>
            </a:pPr>
            <a:endParaRPr lang="es-ES_tradnl" sz="1400" dirty="0" smtClean="0">
              <a:latin typeface="Century Gothic" pitchFamily="34" charset="0"/>
            </a:endParaRPr>
          </a:p>
          <a:p>
            <a:pPr marL="342900" indent="-342900" algn="just">
              <a:lnSpc>
                <a:spcPct val="90000"/>
              </a:lnSpc>
              <a:spcBef>
                <a:spcPct val="20000"/>
              </a:spcBef>
              <a:buFontTx/>
              <a:buChar char="•"/>
            </a:pPr>
            <a:r>
              <a:rPr lang="es-ES_tradnl" sz="1400" dirty="0" smtClean="0">
                <a:latin typeface="Century Gothic" pitchFamily="34" charset="0"/>
              </a:rPr>
              <a:t>No utilizar escaleras metálicas cerca de equipos energizados</a:t>
            </a:r>
          </a:p>
          <a:p>
            <a:pPr marL="342900" indent="-342900" algn="just">
              <a:lnSpc>
                <a:spcPct val="90000"/>
              </a:lnSpc>
              <a:spcBef>
                <a:spcPct val="20000"/>
              </a:spcBef>
              <a:buFontTx/>
              <a:buChar char="•"/>
            </a:pPr>
            <a:endParaRPr lang="es-ES_tradnl" sz="1400" dirty="0" smtClean="0">
              <a:latin typeface="Century Gothic" pitchFamily="34" charset="0"/>
            </a:endParaRPr>
          </a:p>
          <a:p>
            <a:pPr marL="342900" indent="-342900" algn="just">
              <a:lnSpc>
                <a:spcPct val="90000"/>
              </a:lnSpc>
              <a:spcBef>
                <a:spcPct val="20000"/>
              </a:spcBef>
              <a:buFontTx/>
              <a:buChar char="•"/>
            </a:pPr>
            <a:r>
              <a:rPr lang="es-ES_tradnl" sz="1400" dirty="0" smtClean="0">
                <a:latin typeface="Century Gothic" pitchFamily="34" charset="0"/>
              </a:rPr>
              <a:t>Nunca trabajar en un circuito eléctrico sin ayudante</a:t>
            </a:r>
          </a:p>
          <a:p>
            <a:pPr marL="342900" indent="-342900" algn="just">
              <a:lnSpc>
                <a:spcPct val="90000"/>
              </a:lnSpc>
              <a:spcBef>
                <a:spcPct val="20000"/>
              </a:spcBef>
              <a:buFontTx/>
              <a:buChar char="•"/>
            </a:pPr>
            <a:endParaRPr lang="es-ES_tradnl" sz="1400" dirty="0" smtClean="0">
              <a:latin typeface="Century Gothic" pitchFamily="34" charset="0"/>
            </a:endParaRPr>
          </a:p>
          <a:p>
            <a:pPr marL="342900" indent="-342900" algn="just">
              <a:lnSpc>
                <a:spcPct val="90000"/>
              </a:lnSpc>
              <a:spcBef>
                <a:spcPct val="20000"/>
              </a:spcBef>
              <a:buFontTx/>
              <a:buChar char="•"/>
            </a:pPr>
            <a:r>
              <a:rPr lang="es-ES_tradnl" sz="1400" dirty="0" smtClean="0">
                <a:latin typeface="Century Gothic" pitchFamily="34" charset="0"/>
              </a:rPr>
              <a:t>Capacitación especifica</a:t>
            </a:r>
            <a:endParaRPr lang="es-ES" sz="1400" dirty="0">
              <a:latin typeface="Century Gothic" pitchFamily="34" charset="0"/>
            </a:endParaRPr>
          </a:p>
        </p:txBody>
      </p:sp>
    </p:spTree>
    <p:extLst>
      <p:ext uri="{BB962C8B-B14F-4D97-AF65-F5344CB8AC3E}">
        <p14:creationId xmlns:p14="http://schemas.microsoft.com/office/powerpoint/2010/main" val="7619999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03648" y="629816"/>
            <a:ext cx="7509520" cy="854968"/>
          </a:xfrm>
        </p:spPr>
        <p:txBody>
          <a:bodyPr/>
          <a:lstStyle/>
          <a:p>
            <a:r>
              <a:rPr lang="es-CO" sz="3200" b="1" dirty="0" smtClean="0">
                <a:effectLst>
                  <a:outerShdw blurRad="38100" dist="38100" dir="2700000" algn="tl">
                    <a:srgbClr val="000000">
                      <a:alpha val="43137"/>
                    </a:srgbClr>
                  </a:outerShdw>
                </a:effectLst>
                <a:latin typeface="Century Gothic" pitchFamily="34" charset="0"/>
              </a:rPr>
              <a:t>4. LEGISLACIÓN</a:t>
            </a:r>
            <a:endParaRPr lang="es-CO" sz="3200" b="1" dirty="0">
              <a:effectLst>
                <a:outerShdw blurRad="38100" dist="38100" dir="2700000" algn="tl">
                  <a:srgbClr val="000000">
                    <a:alpha val="43137"/>
                  </a:srgbClr>
                </a:outerShdw>
              </a:effectLst>
              <a:latin typeface="Century Gothic" pitchFamily="34" charset="0"/>
            </a:endParaRPr>
          </a:p>
        </p:txBody>
      </p:sp>
      <p:sp>
        <p:nvSpPr>
          <p:cNvPr id="3" name="2 Marcador de contenido"/>
          <p:cNvSpPr>
            <a:spLocks noGrp="1"/>
          </p:cNvSpPr>
          <p:nvPr>
            <p:ph idx="1"/>
          </p:nvPr>
        </p:nvSpPr>
        <p:spPr>
          <a:xfrm>
            <a:off x="1691680" y="1196752"/>
            <a:ext cx="7200800" cy="5373216"/>
          </a:xfrm>
        </p:spPr>
        <p:txBody>
          <a:bodyPr>
            <a:noAutofit/>
          </a:bodyPr>
          <a:lstStyle/>
          <a:p>
            <a:pPr marL="0" indent="0" algn="just">
              <a:buNone/>
            </a:pPr>
            <a:r>
              <a:rPr lang="es-CO" sz="2400" dirty="0" smtClean="0">
                <a:latin typeface="Century Gothic" pitchFamily="34" charset="0"/>
              </a:rPr>
              <a:t>El cumplimiento de las normas de seguridad aplicables a instalaciones eléctricas, equipos eléctricos, elementos de protección personal, equipos de seguridad y procedimientos, son una base fundamental para la prevención de accidentes. Existen a nivel internacional diferentes normas cuya aplicación ayuda en la prevención de los accidentes de tipo eléctrico. </a:t>
            </a:r>
          </a:p>
          <a:p>
            <a:pPr marL="0" indent="0" algn="just">
              <a:buNone/>
            </a:pPr>
            <a:r>
              <a:rPr lang="es-CO" sz="2400" b="1" dirty="0" smtClean="0">
                <a:latin typeface="Century Gothic" pitchFamily="34" charset="0"/>
              </a:rPr>
              <a:t>Resolución 2400/79</a:t>
            </a:r>
          </a:p>
          <a:p>
            <a:pPr marL="0" indent="0" algn="just">
              <a:buNone/>
            </a:pPr>
            <a:r>
              <a:rPr lang="es-CO" sz="2400" dirty="0" smtClean="0">
                <a:latin typeface="Century Gothic" pitchFamily="34" charset="0"/>
              </a:rPr>
              <a:t>Capitulo VII </a:t>
            </a:r>
          </a:p>
          <a:p>
            <a:pPr marL="0" indent="0" algn="just">
              <a:buNone/>
            </a:pPr>
            <a:r>
              <a:rPr lang="es-CO" sz="2400" dirty="0" smtClean="0">
                <a:latin typeface="Century Gothic" pitchFamily="34" charset="0"/>
              </a:rPr>
              <a:t> De la electricidad, alterna, continua y estática</a:t>
            </a:r>
            <a:endParaRPr lang="es-CO" sz="2400" dirty="0">
              <a:latin typeface="Century Gothic" pitchFamily="34" charset="0"/>
            </a:endParaRPr>
          </a:p>
          <a:p>
            <a:pPr marL="0" indent="0" algn="just">
              <a:buNone/>
            </a:pPr>
            <a:r>
              <a:rPr lang="es-CO" sz="2400" dirty="0" smtClean="0">
                <a:latin typeface="Century Gothic" pitchFamily="34" charset="0"/>
              </a:rPr>
              <a:t>Art: 121- 152</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6242" y="4365104"/>
            <a:ext cx="1774110" cy="122413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83104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764703"/>
            <a:ext cx="7488832" cy="648073"/>
          </a:xfrm>
        </p:spPr>
        <p:txBody>
          <a:bodyPr>
            <a:normAutofit/>
          </a:bodyPr>
          <a:lstStyle/>
          <a:p>
            <a:pPr marL="0" indent="0" algn="ctr">
              <a:buNone/>
            </a:pPr>
            <a:r>
              <a:rPr lang="es-CO" sz="2400" b="1" dirty="0" smtClean="0">
                <a:latin typeface="Century Gothic" pitchFamily="34" charset="0"/>
              </a:rPr>
              <a:t>NORMAS </a:t>
            </a:r>
            <a:r>
              <a:rPr lang="es-CO" sz="2400" b="1" dirty="0">
                <a:latin typeface="Century Gothic" pitchFamily="34" charset="0"/>
              </a:rPr>
              <a:t>APLICABLES</a:t>
            </a:r>
            <a:endParaRPr lang="es-CO" sz="2400" dirty="0">
              <a:latin typeface="Century Gothic" pitchFamily="34" charset="0"/>
            </a:endParaRPr>
          </a:p>
          <a:p>
            <a:pPr algn="ctr"/>
            <a:endParaRPr lang="es-CO" sz="2400" dirty="0">
              <a:latin typeface="Century Gothic" pitchFamily="34" charset="0"/>
            </a:endParaRPr>
          </a:p>
        </p:txBody>
      </p:sp>
      <p:sp>
        <p:nvSpPr>
          <p:cNvPr id="4" name="2 Marcador de contenido"/>
          <p:cNvSpPr txBox="1">
            <a:spLocks/>
          </p:cNvSpPr>
          <p:nvPr/>
        </p:nvSpPr>
        <p:spPr>
          <a:xfrm>
            <a:off x="1475656" y="1412776"/>
            <a:ext cx="5015953" cy="505115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CO" sz="2400" b="1" dirty="0">
                <a:latin typeface="Century Gothic" pitchFamily="34" charset="0"/>
              </a:rPr>
              <a:t>RETIE: </a:t>
            </a:r>
            <a:endParaRPr lang="es-CO" sz="2400" dirty="0">
              <a:latin typeface="Century Gothic" pitchFamily="34" charset="0"/>
            </a:endParaRPr>
          </a:p>
          <a:p>
            <a:pPr marL="0" indent="0">
              <a:buNone/>
            </a:pPr>
            <a:endParaRPr lang="es-CO" sz="2400" b="1" dirty="0">
              <a:latin typeface="Century Gothic" pitchFamily="34" charset="0"/>
            </a:endParaRPr>
          </a:p>
          <a:p>
            <a:pPr marL="0" indent="0">
              <a:buNone/>
            </a:pPr>
            <a:r>
              <a:rPr lang="es-CO" sz="2400" b="1" dirty="0" smtClean="0">
                <a:latin typeface="Century Gothic" pitchFamily="34" charset="0"/>
              </a:rPr>
              <a:t>Objeto </a:t>
            </a:r>
            <a:r>
              <a:rPr lang="es-CO" sz="2400" dirty="0" smtClean="0">
                <a:latin typeface="Century Gothic" pitchFamily="34" charset="0"/>
              </a:rPr>
              <a:t>fundamental:</a:t>
            </a:r>
          </a:p>
          <a:p>
            <a:pPr marL="0" indent="0">
              <a:buNone/>
            </a:pPr>
            <a:r>
              <a:rPr lang="es-CO" sz="2400" dirty="0" smtClean="0">
                <a:latin typeface="Century Gothic" pitchFamily="34" charset="0"/>
              </a:rPr>
              <a:t>Establecer las medidas tendientes a garantizar la seguridad de las personas, de la vida animal y vegetal y la preservación del medio ambiente; previniendo, minimizando o eliminando los </a:t>
            </a:r>
            <a:r>
              <a:rPr lang="es-CO" sz="2400" b="1" dirty="0" smtClean="0">
                <a:latin typeface="Century Gothic" pitchFamily="34" charset="0"/>
              </a:rPr>
              <a:t>riesgos de origen eléctrico</a:t>
            </a:r>
            <a:r>
              <a:rPr lang="es-CO" sz="2400" dirty="0" smtClean="0">
                <a:latin typeface="Century Gothic" pitchFamily="34" charset="0"/>
              </a:rPr>
              <a:t>. </a:t>
            </a:r>
            <a:endParaRPr lang="es-CO" sz="2400" dirty="0">
              <a:latin typeface="Century Gothic"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1481" y="1988840"/>
            <a:ext cx="2307453" cy="30847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6098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idx="1"/>
          </p:nvPr>
        </p:nvSpPr>
        <p:spPr>
          <a:xfrm>
            <a:off x="1259632" y="404664"/>
            <a:ext cx="7427168" cy="5976664"/>
          </a:xfrm>
        </p:spPr>
        <p:txBody>
          <a:bodyPr>
            <a:normAutofit fontScale="70000" lnSpcReduction="20000"/>
          </a:bodyPr>
          <a:lstStyle/>
          <a:p>
            <a:endParaRPr lang="es-CO" dirty="0">
              <a:latin typeface="Century Gothic" pitchFamily="34" charset="0"/>
            </a:endParaRPr>
          </a:p>
          <a:p>
            <a:pPr marL="0" indent="0" algn="ctr">
              <a:buNone/>
            </a:pPr>
            <a:r>
              <a:rPr lang="es-CO" b="1" dirty="0" smtClean="0">
                <a:latin typeface="Century Gothic" pitchFamily="34" charset="0"/>
              </a:rPr>
              <a:t>REGLAMENTO </a:t>
            </a:r>
            <a:r>
              <a:rPr lang="es-CO" b="1" dirty="0">
                <a:latin typeface="Century Gothic" pitchFamily="34" charset="0"/>
              </a:rPr>
              <a:t>TÉCNICO DE INSTALACIONES ELÉCTRICAS RETIE</a:t>
            </a:r>
            <a:endParaRPr lang="es-CO" dirty="0">
              <a:latin typeface="Century Gothic" pitchFamily="34" charset="0"/>
            </a:endParaRPr>
          </a:p>
          <a:p>
            <a:pPr algn="just"/>
            <a:endParaRPr lang="es-CO" sz="3400" dirty="0">
              <a:latin typeface="Century Gothic" pitchFamily="34" charset="0"/>
            </a:endParaRPr>
          </a:p>
          <a:p>
            <a:pPr marL="0" indent="0" algn="just">
              <a:buNone/>
            </a:pPr>
            <a:r>
              <a:rPr lang="es-CO" sz="3400" dirty="0" smtClean="0">
                <a:latin typeface="Century Gothic" pitchFamily="34" charset="0"/>
              </a:rPr>
              <a:t>Resolución </a:t>
            </a:r>
            <a:r>
              <a:rPr lang="es-CO" sz="3400" dirty="0">
                <a:latin typeface="Century Gothic" pitchFamily="34" charset="0"/>
              </a:rPr>
              <a:t>número 18 0398 de 2004, Reglamento Técnico de Instalaciones Eléctricas -RETIE. Es una resolución del Ministerio de Minas y Energía de obligatorio cumplimiento en Colombia. Este reglamento </a:t>
            </a:r>
            <a:r>
              <a:rPr lang="es-CO" sz="3400" dirty="0" smtClean="0">
                <a:latin typeface="Century Gothic" pitchFamily="34" charset="0"/>
              </a:rPr>
              <a:t>está concebido </a:t>
            </a:r>
            <a:r>
              <a:rPr lang="es-CO" sz="3400" dirty="0">
                <a:latin typeface="Century Gothic" pitchFamily="34" charset="0"/>
              </a:rPr>
              <a:t>para garantizar la seguridad de las personas en lo relacionado con los sistemas eléctricos, tal como se consagra en su Artículo 1. Cubre los requisitos que debe cumplir la instalación y los diferentes materiales y equipos, sin embargo, su cubrimiento es corto en lo relacionado con las prácticas de seguridad, elementos de protección personal y requisitos de mantenimiento.</a:t>
            </a:r>
          </a:p>
          <a:p>
            <a:pPr marL="0" indent="0">
              <a:buNone/>
            </a:pPr>
            <a:endParaRPr lang="es-CO" dirty="0">
              <a:latin typeface="Century Gothic" pitchFamily="34" charset="0"/>
            </a:endParaRPr>
          </a:p>
        </p:txBody>
      </p:sp>
    </p:spTree>
    <p:extLst>
      <p:ext uri="{BB962C8B-B14F-4D97-AF65-F5344CB8AC3E}">
        <p14:creationId xmlns:p14="http://schemas.microsoft.com/office/powerpoint/2010/main" val="22527839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476672"/>
            <a:ext cx="7355160" cy="5721499"/>
          </a:xfrm>
        </p:spPr>
        <p:txBody>
          <a:bodyPr>
            <a:normAutofit fontScale="92500" lnSpcReduction="10000"/>
          </a:bodyPr>
          <a:lstStyle/>
          <a:p>
            <a:endParaRPr lang="es-CO" dirty="0"/>
          </a:p>
          <a:p>
            <a:pPr marL="0" indent="0" algn="ctr">
              <a:buNone/>
            </a:pPr>
            <a:r>
              <a:rPr lang="es-CO" sz="2600" b="1" dirty="0" smtClean="0">
                <a:latin typeface="Century Gothic" pitchFamily="34" charset="0"/>
              </a:rPr>
              <a:t>CÓDIGO </a:t>
            </a:r>
            <a:r>
              <a:rPr lang="es-CO" sz="2600" b="1" dirty="0">
                <a:latin typeface="Century Gothic" pitchFamily="34" charset="0"/>
              </a:rPr>
              <a:t>ELÉCTRICO COLOMBIANO</a:t>
            </a:r>
            <a:endParaRPr lang="es-CO" sz="2600" dirty="0">
              <a:latin typeface="Century Gothic" pitchFamily="34" charset="0"/>
            </a:endParaRPr>
          </a:p>
          <a:p>
            <a:endParaRPr lang="es-CO" sz="2600" dirty="0">
              <a:latin typeface="Century Gothic" pitchFamily="34" charset="0"/>
            </a:endParaRPr>
          </a:p>
          <a:p>
            <a:pPr marL="0" indent="0" algn="just">
              <a:buNone/>
            </a:pPr>
            <a:r>
              <a:rPr lang="es-CO" sz="2600" dirty="0" smtClean="0">
                <a:latin typeface="Century Gothic" pitchFamily="34" charset="0"/>
              </a:rPr>
              <a:t>Norma </a:t>
            </a:r>
            <a:r>
              <a:rPr lang="es-CO" sz="2600" dirty="0">
                <a:latin typeface="Century Gothic" pitchFamily="34" charset="0"/>
              </a:rPr>
              <a:t>Técnica Colombiana 2050, Código Eléctrico Colombiano. Esta norma </a:t>
            </a:r>
            <a:r>
              <a:rPr lang="es-CO" sz="2600" dirty="0" smtClean="0">
                <a:latin typeface="Century Gothic" pitchFamily="34" charset="0"/>
              </a:rPr>
              <a:t>está basada </a:t>
            </a:r>
            <a:r>
              <a:rPr lang="es-CO" sz="2600" dirty="0">
                <a:latin typeface="Century Gothic" pitchFamily="34" charset="0"/>
              </a:rPr>
              <a:t>en el </a:t>
            </a:r>
            <a:r>
              <a:rPr lang="es-CO" sz="2600" dirty="0" err="1">
                <a:latin typeface="Century Gothic" pitchFamily="34" charset="0"/>
              </a:rPr>
              <a:t>National</a:t>
            </a:r>
            <a:r>
              <a:rPr lang="es-CO" sz="2600" dirty="0">
                <a:latin typeface="Century Gothic" pitchFamily="34" charset="0"/>
              </a:rPr>
              <a:t> </a:t>
            </a:r>
            <a:r>
              <a:rPr lang="es-CO" sz="2600" dirty="0" err="1">
                <a:latin typeface="Century Gothic" pitchFamily="34" charset="0"/>
              </a:rPr>
              <a:t>Electrical</a:t>
            </a:r>
            <a:r>
              <a:rPr lang="es-CO" sz="2600" dirty="0">
                <a:latin typeface="Century Gothic" pitchFamily="34" charset="0"/>
              </a:rPr>
              <a:t> </a:t>
            </a:r>
            <a:r>
              <a:rPr lang="es-CO" sz="2600" dirty="0" err="1">
                <a:latin typeface="Century Gothic" pitchFamily="34" charset="0"/>
              </a:rPr>
              <a:t>Code</a:t>
            </a:r>
            <a:r>
              <a:rPr lang="es-CO" sz="2600" dirty="0">
                <a:latin typeface="Century Gothic" pitchFamily="34" charset="0"/>
              </a:rPr>
              <a:t>-NFPA 70. De acuerdo con la Resolución número 18 0398 de 2004 del Ministerio de Minas y Energía, es obligatorio el cumplimiento en Colombia de sus siete primeros capítulos (todos los relacionados con instalaciones eléctricas). Tiene cubrimiento para las instalaciones eléctricas de los usuarios residenciales, comerciales e industriales, no es aplicable en las instalaciones de las compañías de generación, transmisión y distribución de energía eléctrica.</a:t>
            </a:r>
          </a:p>
          <a:p>
            <a:pPr marL="0" indent="0">
              <a:buNone/>
            </a:pPr>
            <a:endParaRPr lang="es-CO" dirty="0"/>
          </a:p>
        </p:txBody>
      </p:sp>
    </p:spTree>
    <p:extLst>
      <p:ext uri="{BB962C8B-B14F-4D97-AF65-F5344CB8AC3E}">
        <p14:creationId xmlns:p14="http://schemas.microsoft.com/office/powerpoint/2010/main" val="1104553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548681"/>
            <a:ext cx="7560840" cy="2880319"/>
          </a:xfrm>
        </p:spPr>
        <p:txBody>
          <a:bodyPr>
            <a:noAutofit/>
          </a:bodyPr>
          <a:lstStyle/>
          <a:p>
            <a:pPr marL="0" indent="0" algn="ctr">
              <a:buNone/>
            </a:pPr>
            <a:r>
              <a:rPr lang="es-CO" sz="2400" b="1" dirty="0" smtClean="0">
                <a:latin typeface="Century Gothic" pitchFamily="34" charset="0"/>
              </a:rPr>
              <a:t>NFPA 70E</a:t>
            </a:r>
          </a:p>
          <a:p>
            <a:pPr marL="0" indent="0" algn="just">
              <a:buNone/>
            </a:pPr>
            <a:r>
              <a:rPr lang="es-CO" sz="2400" dirty="0" smtClean="0">
                <a:latin typeface="Century Gothic" pitchFamily="34" charset="0"/>
              </a:rPr>
              <a:t>Standard </a:t>
            </a:r>
            <a:r>
              <a:rPr lang="es-CO" sz="2400" dirty="0" err="1">
                <a:latin typeface="Century Gothic" pitchFamily="34" charset="0"/>
              </a:rPr>
              <a:t>for</a:t>
            </a:r>
            <a:r>
              <a:rPr lang="es-CO" sz="2400" dirty="0">
                <a:latin typeface="Century Gothic" pitchFamily="34" charset="0"/>
              </a:rPr>
              <a:t> </a:t>
            </a:r>
            <a:r>
              <a:rPr lang="es-CO" sz="2400" dirty="0" err="1">
                <a:latin typeface="Century Gothic" pitchFamily="34" charset="0"/>
              </a:rPr>
              <a:t>Electrical</a:t>
            </a:r>
            <a:r>
              <a:rPr lang="es-CO" sz="2400" dirty="0">
                <a:latin typeface="Century Gothic" pitchFamily="34" charset="0"/>
              </a:rPr>
              <a:t> Safety </a:t>
            </a:r>
            <a:r>
              <a:rPr lang="es-CO" sz="2400" dirty="0" err="1">
                <a:latin typeface="Century Gothic" pitchFamily="34" charset="0"/>
              </a:rPr>
              <a:t>Requirements</a:t>
            </a:r>
            <a:r>
              <a:rPr lang="es-CO" sz="2400" dirty="0">
                <a:latin typeface="Century Gothic" pitchFamily="34" charset="0"/>
              </a:rPr>
              <a:t> </a:t>
            </a:r>
            <a:r>
              <a:rPr lang="es-CO" sz="2400" dirty="0" err="1">
                <a:latin typeface="Century Gothic" pitchFamily="34" charset="0"/>
              </a:rPr>
              <a:t>for</a:t>
            </a:r>
            <a:r>
              <a:rPr lang="es-CO" sz="2400" dirty="0">
                <a:latin typeface="Century Gothic" pitchFamily="34" charset="0"/>
              </a:rPr>
              <a:t> </a:t>
            </a:r>
            <a:r>
              <a:rPr lang="es-CO" sz="2400" dirty="0" err="1">
                <a:latin typeface="Century Gothic" pitchFamily="34" charset="0"/>
              </a:rPr>
              <a:t>Employee</a:t>
            </a:r>
            <a:r>
              <a:rPr lang="es-CO" sz="2400" dirty="0">
                <a:latin typeface="Century Gothic" pitchFamily="34" charset="0"/>
              </a:rPr>
              <a:t> </a:t>
            </a:r>
            <a:r>
              <a:rPr lang="es-CO" sz="2400" dirty="0" err="1">
                <a:latin typeface="Century Gothic" pitchFamily="34" charset="0"/>
              </a:rPr>
              <a:t>Workplaces</a:t>
            </a:r>
            <a:r>
              <a:rPr lang="es-CO" sz="2400" dirty="0">
                <a:latin typeface="Century Gothic" pitchFamily="34" charset="0"/>
              </a:rPr>
              <a:t>-NFPA 70E: Esta norma tiene cubrimiento sobre las mismas instalaciones que cubre la NFPA 70. Específicamente se orienta a los requisitos que son necesarios para la protección del personal en el área de trabajo. </a:t>
            </a:r>
            <a:endParaRPr lang="es-CO" sz="2400" dirty="0"/>
          </a:p>
        </p:txBody>
      </p:sp>
      <p:sp>
        <p:nvSpPr>
          <p:cNvPr id="4" name="2 Marcador de contenido"/>
          <p:cNvSpPr txBox="1">
            <a:spLocks/>
          </p:cNvSpPr>
          <p:nvPr/>
        </p:nvSpPr>
        <p:spPr>
          <a:xfrm>
            <a:off x="1331640" y="3717033"/>
            <a:ext cx="7560840" cy="2664296"/>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2400" b="1" dirty="0" smtClean="0">
                <a:latin typeface="Century Gothic" pitchFamily="34" charset="0"/>
              </a:rPr>
              <a:t>NFPA 70B</a:t>
            </a:r>
            <a:endParaRPr lang="es-CO" sz="2400" dirty="0" smtClean="0">
              <a:latin typeface="Century Gothic" pitchFamily="34" charset="0"/>
            </a:endParaRPr>
          </a:p>
          <a:p>
            <a:pPr marL="0" indent="0" algn="just">
              <a:buFont typeface="Arial" pitchFamily="34" charset="0"/>
              <a:buNone/>
            </a:pPr>
            <a:r>
              <a:rPr lang="es-CO" sz="2400" dirty="0" err="1" smtClean="0">
                <a:latin typeface="Century Gothic" pitchFamily="34" charset="0"/>
              </a:rPr>
              <a:t>Electrica</a:t>
            </a:r>
            <a:r>
              <a:rPr lang="es-CO" sz="2400" dirty="0" smtClean="0">
                <a:latin typeface="Century Gothic" pitchFamily="34" charset="0"/>
              </a:rPr>
              <a:t> </a:t>
            </a:r>
            <a:r>
              <a:rPr lang="es-CO" sz="2400" dirty="0" err="1" smtClean="0">
                <a:latin typeface="Century Gothic" pitchFamily="34" charset="0"/>
              </a:rPr>
              <a:t>Equipment</a:t>
            </a:r>
            <a:r>
              <a:rPr lang="es-CO" sz="2400" dirty="0" smtClean="0">
                <a:latin typeface="Century Gothic" pitchFamily="34" charset="0"/>
              </a:rPr>
              <a:t> </a:t>
            </a:r>
            <a:r>
              <a:rPr lang="es-CO" sz="2400" dirty="0" err="1" smtClean="0">
                <a:latin typeface="Century Gothic" pitchFamily="34" charset="0"/>
              </a:rPr>
              <a:t>Maintenance</a:t>
            </a:r>
            <a:r>
              <a:rPr lang="es-CO" sz="2400" dirty="0" smtClean="0">
                <a:latin typeface="Century Gothic" pitchFamily="34" charset="0"/>
              </a:rPr>
              <a:t>-NFPA 70B: es una norma complementaria a la NFPA 70 (</a:t>
            </a:r>
            <a:r>
              <a:rPr lang="es-CO" sz="2400" dirty="0" err="1" smtClean="0">
                <a:latin typeface="Century Gothic" pitchFamily="34" charset="0"/>
              </a:rPr>
              <a:t>National</a:t>
            </a:r>
            <a:r>
              <a:rPr lang="es-CO" sz="2400" dirty="0" smtClean="0">
                <a:latin typeface="Century Gothic" pitchFamily="34" charset="0"/>
              </a:rPr>
              <a:t> </a:t>
            </a:r>
            <a:r>
              <a:rPr lang="es-CO" sz="2400" dirty="0" err="1" smtClean="0">
                <a:latin typeface="Century Gothic" pitchFamily="34" charset="0"/>
              </a:rPr>
              <a:t>Electrical</a:t>
            </a:r>
            <a:r>
              <a:rPr lang="es-CO" sz="2400" dirty="0" smtClean="0">
                <a:latin typeface="Century Gothic" pitchFamily="34" charset="0"/>
              </a:rPr>
              <a:t> </a:t>
            </a:r>
            <a:r>
              <a:rPr lang="es-CO" sz="2400" dirty="0" err="1" smtClean="0">
                <a:latin typeface="Century Gothic" pitchFamily="34" charset="0"/>
              </a:rPr>
              <a:t>Code</a:t>
            </a:r>
            <a:r>
              <a:rPr lang="es-CO" sz="2400" dirty="0" smtClean="0">
                <a:latin typeface="Century Gothic" pitchFamily="34" charset="0"/>
              </a:rPr>
              <a:t>), que está orientada a los requerimientos relacionados con el mantenimiento del equipo y de las instalaciones eléctricas. </a:t>
            </a:r>
            <a:endParaRPr lang="es-CO" sz="2800" dirty="0"/>
          </a:p>
        </p:txBody>
      </p:sp>
    </p:spTree>
    <p:extLst>
      <p:ext uri="{BB962C8B-B14F-4D97-AF65-F5344CB8AC3E}">
        <p14:creationId xmlns:p14="http://schemas.microsoft.com/office/powerpoint/2010/main" val="19747160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404665"/>
            <a:ext cx="7560840" cy="2736303"/>
          </a:xfrm>
        </p:spPr>
        <p:txBody>
          <a:bodyPr>
            <a:normAutofit/>
          </a:bodyPr>
          <a:lstStyle/>
          <a:p>
            <a:pPr marL="0" indent="0" algn="ctr">
              <a:buNone/>
            </a:pPr>
            <a:r>
              <a:rPr lang="es-CO" sz="2000" b="1" dirty="0" smtClean="0">
                <a:latin typeface="Century Gothic" pitchFamily="34" charset="0"/>
              </a:rPr>
              <a:t>NESC</a:t>
            </a:r>
            <a:endParaRPr lang="es-CO" sz="2000" dirty="0">
              <a:latin typeface="Century Gothic" pitchFamily="34" charset="0"/>
            </a:endParaRPr>
          </a:p>
          <a:p>
            <a:pPr marL="0" indent="0" algn="just">
              <a:buNone/>
            </a:pPr>
            <a:r>
              <a:rPr lang="es-CO" sz="2000" dirty="0" err="1" smtClean="0">
                <a:latin typeface="Century Gothic" pitchFamily="34" charset="0"/>
              </a:rPr>
              <a:t>National</a:t>
            </a:r>
            <a:r>
              <a:rPr lang="es-CO" sz="2000" dirty="0" smtClean="0">
                <a:latin typeface="Century Gothic" pitchFamily="34" charset="0"/>
              </a:rPr>
              <a:t> </a:t>
            </a:r>
            <a:r>
              <a:rPr lang="es-CO" sz="2000" dirty="0" err="1">
                <a:latin typeface="Century Gothic" pitchFamily="34" charset="0"/>
              </a:rPr>
              <a:t>Electrical</a:t>
            </a:r>
            <a:r>
              <a:rPr lang="es-CO" sz="2000" dirty="0">
                <a:latin typeface="Century Gothic" pitchFamily="34" charset="0"/>
              </a:rPr>
              <a:t> Safety </a:t>
            </a:r>
            <a:r>
              <a:rPr lang="es-CO" sz="2000" dirty="0" err="1">
                <a:latin typeface="Century Gothic" pitchFamily="34" charset="0"/>
              </a:rPr>
              <a:t>Code</a:t>
            </a:r>
            <a:r>
              <a:rPr lang="es-CO" sz="2000" dirty="0">
                <a:latin typeface="Century Gothic" pitchFamily="34" charset="0"/>
              </a:rPr>
              <a:t>-ANSI C2. </a:t>
            </a:r>
            <a:r>
              <a:rPr lang="es-CO" sz="2000" dirty="0" smtClean="0">
                <a:latin typeface="Century Gothic" pitchFamily="34" charset="0"/>
              </a:rPr>
              <a:t>Está orientado </a:t>
            </a:r>
            <a:r>
              <a:rPr lang="es-CO" sz="2000" dirty="0">
                <a:latin typeface="Century Gothic" pitchFamily="34" charset="0"/>
              </a:rPr>
              <a:t>a proporcionar reglas prácticas para garantizar la seguridad del personal durante la instalación, operación y mantenimiento de redes eléctricas y de comunicaciones y su equipo asociado. El NESC cubre los equipos de las compañías de generación, transmisión y distribución de energía eléctrica, que no son cubiertas por la NFPA 70. </a:t>
            </a:r>
            <a:endParaRPr lang="es-CO" sz="1400" dirty="0"/>
          </a:p>
        </p:txBody>
      </p:sp>
      <p:sp>
        <p:nvSpPr>
          <p:cNvPr id="4" name="2 Marcador de contenido"/>
          <p:cNvSpPr txBox="1">
            <a:spLocks/>
          </p:cNvSpPr>
          <p:nvPr/>
        </p:nvSpPr>
        <p:spPr>
          <a:xfrm>
            <a:off x="1392086" y="3140969"/>
            <a:ext cx="7428386" cy="338437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CO" sz="2000" b="1" dirty="0" smtClean="0">
                <a:latin typeface="Century Gothic" pitchFamily="34" charset="0"/>
              </a:rPr>
              <a:t>REGULACIONES		</a:t>
            </a:r>
            <a:endParaRPr lang="es-CO" sz="2000" dirty="0" smtClean="0">
              <a:latin typeface="Century Gothic" pitchFamily="34" charset="0"/>
            </a:endParaRPr>
          </a:p>
          <a:p>
            <a:pPr marL="0" indent="0" algn="just">
              <a:buFont typeface="Arial" pitchFamily="34" charset="0"/>
              <a:buNone/>
            </a:pPr>
            <a:r>
              <a:rPr lang="es-CO" sz="2000" dirty="0" smtClean="0">
                <a:latin typeface="Century Gothic" pitchFamily="34" charset="0"/>
              </a:rPr>
              <a:t>Regulaciones OSHA "</a:t>
            </a:r>
            <a:r>
              <a:rPr lang="es-CO" sz="2000" dirty="0" err="1" smtClean="0">
                <a:latin typeface="Century Gothic" pitchFamily="34" charset="0"/>
              </a:rPr>
              <a:t>Ocupational</a:t>
            </a:r>
            <a:r>
              <a:rPr lang="es-CO" sz="2000" dirty="0" smtClean="0">
                <a:latin typeface="Century Gothic" pitchFamily="34" charset="0"/>
              </a:rPr>
              <a:t> Safety and </a:t>
            </a:r>
            <a:r>
              <a:rPr lang="es-CO" sz="2000" dirty="0" err="1" smtClean="0">
                <a:latin typeface="Century Gothic" pitchFamily="34" charset="0"/>
              </a:rPr>
              <a:t>Health</a:t>
            </a:r>
            <a:r>
              <a:rPr lang="es-CO" sz="2000" dirty="0" smtClean="0">
                <a:latin typeface="Century Gothic" pitchFamily="34" charset="0"/>
              </a:rPr>
              <a:t> </a:t>
            </a:r>
            <a:r>
              <a:rPr lang="es-CO" sz="2000" dirty="0" err="1" smtClean="0">
                <a:latin typeface="Century Gothic" pitchFamily="34" charset="0"/>
              </a:rPr>
              <a:t>Administration</a:t>
            </a:r>
            <a:r>
              <a:rPr lang="es-CO" sz="2000" dirty="0" smtClean="0">
                <a:latin typeface="Century Gothic" pitchFamily="34" charset="0"/>
              </a:rPr>
              <a:t>". Estas regulaciones tienen un cubrimiento bastante amplio en salud ocupacional y están orientadas a brindar una protección al trabajador en materia de seguridad y salud. Las partes 1910 y 1926 comprenden varias </a:t>
            </a:r>
            <a:r>
              <a:rPr lang="es-CO" sz="2000" dirty="0" err="1" smtClean="0">
                <a:latin typeface="Century Gothic" pitchFamily="34" charset="0"/>
              </a:rPr>
              <a:t>subpartes</a:t>
            </a:r>
            <a:r>
              <a:rPr lang="es-CO" sz="2000" dirty="0" smtClean="0">
                <a:latin typeface="Century Gothic" pitchFamily="34" charset="0"/>
              </a:rPr>
              <a:t>, algunas de las cuales regulan el trabajo relacionado con equipo eléctrico, así:</a:t>
            </a:r>
          </a:p>
          <a:p>
            <a:pPr algn="just"/>
            <a:r>
              <a:rPr lang="es-CO" sz="2000" dirty="0" smtClean="0">
                <a:latin typeface="Century Gothic" pitchFamily="34" charset="0"/>
              </a:rPr>
              <a:t>La </a:t>
            </a:r>
            <a:r>
              <a:rPr lang="es-CO" sz="2000" dirty="0" err="1" smtClean="0">
                <a:latin typeface="Century Gothic" pitchFamily="34" charset="0"/>
              </a:rPr>
              <a:t>subparte</a:t>
            </a:r>
            <a:r>
              <a:rPr lang="es-CO" sz="2000" dirty="0" smtClean="0">
                <a:latin typeface="Century Gothic" pitchFamily="34" charset="0"/>
              </a:rPr>
              <a:t> I de la parte 1910 regula todo lo relacionado con equipo de protección personal.</a:t>
            </a:r>
          </a:p>
          <a:p>
            <a:endParaRPr lang="es-CO" sz="1600" dirty="0"/>
          </a:p>
        </p:txBody>
      </p:sp>
      <p:pic>
        <p:nvPicPr>
          <p:cNvPr id="5" name="Picture 2" descr="http://www.smartsign.com/blog/wp-content/uploads/2012/09/OSHA-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81" y="3104023"/>
            <a:ext cx="1512168" cy="436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45644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404664"/>
            <a:ext cx="7164300" cy="4379439"/>
          </a:xfrm>
        </p:spPr>
        <p:txBody>
          <a:bodyPr>
            <a:normAutofit fontScale="62500" lnSpcReduction="20000"/>
          </a:bodyPr>
          <a:lstStyle/>
          <a:p>
            <a:endParaRPr lang="es-CO" dirty="0"/>
          </a:p>
          <a:p>
            <a:pPr marL="0" indent="0" algn="just">
              <a:buNone/>
            </a:pPr>
            <a:r>
              <a:rPr lang="es-CO" sz="3400" dirty="0" smtClean="0">
                <a:latin typeface="Century Gothic" pitchFamily="34" charset="0"/>
              </a:rPr>
              <a:t>La </a:t>
            </a:r>
            <a:r>
              <a:rPr lang="es-CO" sz="3400" dirty="0" err="1" smtClean="0">
                <a:latin typeface="Century Gothic" pitchFamily="34" charset="0"/>
              </a:rPr>
              <a:t>subparte</a:t>
            </a:r>
            <a:r>
              <a:rPr lang="es-CO" sz="3400" dirty="0" smtClean="0">
                <a:latin typeface="Century Gothic" pitchFamily="34" charset="0"/>
              </a:rPr>
              <a:t> R </a:t>
            </a:r>
            <a:r>
              <a:rPr lang="es-CO" sz="3400" dirty="0">
                <a:latin typeface="Century Gothic" pitchFamily="34" charset="0"/>
              </a:rPr>
              <a:t>de la parte 1910 regula las industrias especiales y la sección 1910.269 de esta </a:t>
            </a:r>
            <a:r>
              <a:rPr lang="es-CO" sz="3400" dirty="0" err="1" smtClean="0">
                <a:latin typeface="Century Gothic" pitchFamily="34" charset="0"/>
              </a:rPr>
              <a:t>subparte</a:t>
            </a:r>
            <a:r>
              <a:rPr lang="es-CO" sz="3400" dirty="0" smtClean="0">
                <a:latin typeface="Century Gothic" pitchFamily="34" charset="0"/>
              </a:rPr>
              <a:t> cubre </a:t>
            </a:r>
            <a:r>
              <a:rPr lang="es-CO" sz="3400" dirty="0">
                <a:latin typeface="Century Gothic" pitchFamily="34" charset="0"/>
              </a:rPr>
              <a:t>la operación y el mantenimiento de equipos y líneas para la generación, control, transformación, transmisión y distribución de energía eléctrica.</a:t>
            </a:r>
          </a:p>
          <a:p>
            <a:pPr marL="0" indent="0" algn="just">
              <a:buNone/>
            </a:pPr>
            <a:endParaRPr lang="es-CO" sz="3400" dirty="0" smtClean="0">
              <a:latin typeface="Century Gothic" pitchFamily="34" charset="0"/>
            </a:endParaRPr>
          </a:p>
          <a:p>
            <a:pPr marL="0" indent="0" algn="just">
              <a:buNone/>
            </a:pPr>
            <a:r>
              <a:rPr lang="es-CO" sz="3400" dirty="0" smtClean="0">
                <a:latin typeface="Century Gothic" pitchFamily="34" charset="0"/>
              </a:rPr>
              <a:t>La </a:t>
            </a:r>
            <a:r>
              <a:rPr lang="es-CO" sz="3400" dirty="0" err="1" smtClean="0">
                <a:latin typeface="Century Gothic" pitchFamily="34" charset="0"/>
              </a:rPr>
              <a:t>subparte</a:t>
            </a:r>
            <a:r>
              <a:rPr lang="es-CO" sz="3400" dirty="0" smtClean="0">
                <a:latin typeface="Century Gothic" pitchFamily="34" charset="0"/>
              </a:rPr>
              <a:t> S </a:t>
            </a:r>
            <a:r>
              <a:rPr lang="es-CO" sz="3400" dirty="0">
                <a:latin typeface="Century Gothic" pitchFamily="34" charset="0"/>
              </a:rPr>
              <a:t>de la parte 1910 regula lo relacionado con seguridad eléctrica en instalaciones de usuarios en general.</a:t>
            </a:r>
          </a:p>
          <a:p>
            <a:pPr marL="0" indent="0" algn="just">
              <a:buNone/>
            </a:pPr>
            <a:endParaRPr lang="es-CO" sz="3400" dirty="0" smtClean="0">
              <a:latin typeface="Century Gothic" pitchFamily="34" charset="0"/>
            </a:endParaRPr>
          </a:p>
          <a:p>
            <a:pPr marL="0" indent="0" algn="just">
              <a:buNone/>
            </a:pPr>
            <a:r>
              <a:rPr lang="es-CO" sz="3400" dirty="0" smtClean="0">
                <a:latin typeface="Century Gothic" pitchFamily="34" charset="0"/>
              </a:rPr>
              <a:t>La </a:t>
            </a:r>
            <a:r>
              <a:rPr lang="es-CO" sz="3400" dirty="0" err="1" smtClean="0">
                <a:latin typeface="Century Gothic" pitchFamily="34" charset="0"/>
              </a:rPr>
              <a:t>subparte</a:t>
            </a:r>
            <a:r>
              <a:rPr lang="es-CO" sz="3400" dirty="0" smtClean="0">
                <a:latin typeface="Century Gothic" pitchFamily="34" charset="0"/>
              </a:rPr>
              <a:t> K </a:t>
            </a:r>
            <a:r>
              <a:rPr lang="es-CO" sz="3400" dirty="0">
                <a:latin typeface="Century Gothic" pitchFamily="34" charset="0"/>
              </a:rPr>
              <a:t>de la parte 1926 contiene los requisitos de seguridad de la instalación eléctrica.</a:t>
            </a:r>
          </a:p>
          <a:p>
            <a:pPr marL="0" indent="0" algn="just">
              <a:buNone/>
            </a:pPr>
            <a:endParaRPr lang="es-CO" sz="3400" dirty="0" smtClean="0">
              <a:latin typeface="Century Gothic" pitchFamily="34" charset="0"/>
            </a:endParaRPr>
          </a:p>
          <a:p>
            <a:pPr marL="0" indent="0">
              <a:buNone/>
            </a:pPr>
            <a:endParaRPr lang="es-CO"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3911" y="4365102"/>
            <a:ext cx="3050577" cy="203132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1691680" y="4365104"/>
            <a:ext cx="4392488" cy="2031325"/>
          </a:xfrm>
          <a:prstGeom prst="rect">
            <a:avLst/>
          </a:prstGeom>
          <a:noFill/>
        </p:spPr>
        <p:txBody>
          <a:bodyPr wrap="square" rtlCol="0">
            <a:spAutoFit/>
          </a:bodyPr>
          <a:lstStyle/>
          <a:p>
            <a:r>
              <a:rPr lang="es-CO" sz="2100" dirty="0">
                <a:latin typeface="Century Gothic" pitchFamily="34" charset="0"/>
              </a:rPr>
              <a:t>La </a:t>
            </a:r>
            <a:r>
              <a:rPr lang="es-CO" sz="2100" dirty="0" err="1">
                <a:latin typeface="Century Gothic" pitchFamily="34" charset="0"/>
              </a:rPr>
              <a:t>subparte</a:t>
            </a:r>
            <a:r>
              <a:rPr lang="es-CO" sz="2100" dirty="0">
                <a:latin typeface="Century Gothic" pitchFamily="34" charset="0"/>
              </a:rPr>
              <a:t> V de la parte 1926 contiene los requisitos de seguridad para la construcción de líneas de transmisión, redes de distribución y equipo asociado</a:t>
            </a:r>
            <a:endParaRPr lang="es-CO" sz="2100" dirty="0"/>
          </a:p>
        </p:txBody>
      </p:sp>
    </p:spTree>
    <p:extLst>
      <p:ext uri="{BB962C8B-B14F-4D97-AF65-F5344CB8AC3E}">
        <p14:creationId xmlns:p14="http://schemas.microsoft.com/office/powerpoint/2010/main" val="8745167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485800"/>
            <a:ext cx="7139136" cy="926976"/>
          </a:xfrm>
        </p:spPr>
        <p:txBody>
          <a:bodyPr/>
          <a:lstStyle/>
          <a:p>
            <a:r>
              <a:rPr lang="es-CO" sz="4000" b="1" dirty="0" smtClean="0">
                <a:effectLst>
                  <a:outerShdw blurRad="38100" dist="38100" dir="2700000" algn="tl">
                    <a:srgbClr val="000000">
                      <a:alpha val="43137"/>
                    </a:srgbClr>
                  </a:outerShdw>
                </a:effectLst>
                <a:latin typeface="Century Gothic" pitchFamily="34" charset="0"/>
              </a:rPr>
              <a:t>BIBLIOGRAFÍA</a:t>
            </a:r>
            <a:endParaRPr lang="es-CO" sz="4000" b="1" dirty="0">
              <a:effectLst>
                <a:outerShdw blurRad="38100" dist="38100" dir="2700000" algn="tl">
                  <a:srgbClr val="000000">
                    <a:alpha val="43137"/>
                  </a:srgbClr>
                </a:outerShdw>
              </a:effectLst>
              <a:latin typeface="Century Gothic" pitchFamily="34" charset="0"/>
            </a:endParaRPr>
          </a:p>
        </p:txBody>
      </p:sp>
      <p:sp>
        <p:nvSpPr>
          <p:cNvPr id="3" name="2 Marcador de contenido"/>
          <p:cNvSpPr>
            <a:spLocks noGrp="1"/>
          </p:cNvSpPr>
          <p:nvPr>
            <p:ph idx="1"/>
          </p:nvPr>
        </p:nvSpPr>
        <p:spPr>
          <a:xfrm>
            <a:off x="1331640" y="1268760"/>
            <a:ext cx="7355160" cy="5400600"/>
          </a:xfrm>
        </p:spPr>
        <p:txBody>
          <a:bodyPr>
            <a:normAutofit fontScale="92500" lnSpcReduction="20000"/>
          </a:bodyPr>
          <a:lstStyle/>
          <a:p>
            <a:pPr marL="0" indent="0" algn="just">
              <a:buNone/>
            </a:pPr>
            <a:r>
              <a:rPr lang="es-CO" sz="2000" dirty="0" smtClean="0">
                <a:latin typeface="Century Gothic" pitchFamily="34" charset="0"/>
              </a:rPr>
              <a:t>BLAKE, Ronald P. </a:t>
            </a:r>
            <a:r>
              <a:rPr lang="es-CO" sz="2000" i="1" dirty="0" smtClean="0">
                <a:latin typeface="Century Gothic" pitchFamily="34" charset="0"/>
              </a:rPr>
              <a:t>Seguridad Industrial</a:t>
            </a:r>
            <a:r>
              <a:rPr lang="es-CO" sz="2000" dirty="0" smtClean="0">
                <a:latin typeface="Century Gothic" pitchFamily="34" charset="0"/>
              </a:rPr>
              <a:t>. Ed Diana. </a:t>
            </a:r>
            <a:r>
              <a:rPr lang="es-CO" sz="2000" dirty="0" err="1" smtClean="0">
                <a:latin typeface="Century Gothic" pitchFamily="34" charset="0"/>
              </a:rPr>
              <a:t>Mexico</a:t>
            </a:r>
            <a:r>
              <a:rPr lang="es-CO" sz="2000" dirty="0" smtClean="0">
                <a:latin typeface="Century Gothic" pitchFamily="34" charset="0"/>
              </a:rPr>
              <a:t>. Capítulo 16. pág. 211-220</a:t>
            </a:r>
          </a:p>
          <a:p>
            <a:pPr marL="0" indent="0" algn="just">
              <a:buNone/>
            </a:pPr>
            <a:endParaRPr lang="es-CO" sz="2000" i="1" dirty="0" smtClean="0">
              <a:latin typeface="Century Gothic" pitchFamily="34" charset="0"/>
            </a:endParaRPr>
          </a:p>
          <a:p>
            <a:pPr marL="0" indent="0" algn="just">
              <a:buNone/>
            </a:pPr>
            <a:r>
              <a:rPr lang="es-CO" sz="2000" i="1" dirty="0" smtClean="0">
                <a:latin typeface="Century Gothic" pitchFamily="34" charset="0"/>
              </a:rPr>
              <a:t>ARCILA, José </a:t>
            </a:r>
            <a:r>
              <a:rPr lang="es-CO" sz="2000" i="1" dirty="0" err="1" smtClean="0">
                <a:latin typeface="Century Gothic" pitchFamily="34" charset="0"/>
              </a:rPr>
              <a:t>Dariel</a:t>
            </a:r>
            <a:r>
              <a:rPr lang="es-CO" sz="2000" i="1" dirty="0" smtClean="0">
                <a:latin typeface="Century Gothic" pitchFamily="34" charset="0"/>
              </a:rPr>
              <a:t>. Riesgos para las personas asociados con la intervención de  sistemas eléctricos</a:t>
            </a:r>
            <a:r>
              <a:rPr lang="es-CO" sz="2000" dirty="0" smtClean="0">
                <a:latin typeface="Century Gothic" pitchFamily="34" charset="0"/>
              </a:rPr>
              <a:t>. Ingeniería </a:t>
            </a:r>
            <a:r>
              <a:rPr lang="es-CO" sz="2000" dirty="0">
                <a:latin typeface="Century Gothic" pitchFamily="34" charset="0"/>
              </a:rPr>
              <a:t>Especializada S.A</a:t>
            </a:r>
            <a:r>
              <a:rPr lang="es-CO" sz="2000" dirty="0" smtClean="0">
                <a:latin typeface="Century Gothic" pitchFamily="34" charset="0"/>
              </a:rPr>
              <a:t>. Disponible en: www.ieb.com.co. Fecha de consulta: 15 de Diciembre de 2012. Itagüí Antioquia.</a:t>
            </a:r>
          </a:p>
          <a:p>
            <a:endParaRPr lang="es-CO" sz="2000" dirty="0"/>
          </a:p>
          <a:p>
            <a:pPr marL="0" indent="0">
              <a:buNone/>
            </a:pPr>
            <a:r>
              <a:rPr lang="es-CO" sz="2000" dirty="0" smtClean="0">
                <a:latin typeface="Century Gothic" pitchFamily="34" charset="0"/>
              </a:rPr>
              <a:t>TINOCO, </a:t>
            </a:r>
            <a:r>
              <a:rPr lang="es-CO" sz="2000" dirty="0" err="1" smtClean="0">
                <a:latin typeface="Century Gothic" pitchFamily="34" charset="0"/>
              </a:rPr>
              <a:t>Liriam</a:t>
            </a:r>
            <a:r>
              <a:rPr lang="es-CO" sz="2000" dirty="0" smtClean="0">
                <a:latin typeface="Century Gothic" pitchFamily="34" charset="0"/>
              </a:rPr>
              <a:t> N. Riesgo eléctrico Y RETIE. 7° Seminario del riesgo al seguro. SURA</a:t>
            </a:r>
            <a:r>
              <a:rPr lang="es-CO" sz="2000" dirty="0" smtClean="0">
                <a:latin typeface="Century Gothic" pitchFamily="34" charset="0"/>
              </a:rPr>
              <a:t>.</a:t>
            </a:r>
          </a:p>
          <a:p>
            <a:pPr marL="0" indent="0">
              <a:buNone/>
            </a:pPr>
            <a:endParaRPr lang="es-CO" sz="2000" dirty="0" smtClean="0">
              <a:latin typeface="Century Gothic" pitchFamily="34" charset="0"/>
            </a:endParaRPr>
          </a:p>
          <a:p>
            <a:pPr marL="0" indent="0">
              <a:buNone/>
            </a:pPr>
            <a:r>
              <a:rPr lang="es-CO" sz="2000" dirty="0" err="1" smtClean="0">
                <a:latin typeface="Century Gothic" pitchFamily="34" charset="0"/>
              </a:rPr>
              <a:t>Resoulción</a:t>
            </a:r>
            <a:r>
              <a:rPr lang="es-CO" sz="2000" dirty="0" smtClean="0">
                <a:latin typeface="Century Gothic" pitchFamily="34" charset="0"/>
              </a:rPr>
              <a:t> 2400 de 1979. Ministerio del trabajo y seguridad social. Bogotá, Colombia</a:t>
            </a:r>
          </a:p>
          <a:p>
            <a:pPr marL="0" indent="0">
              <a:buNone/>
            </a:pPr>
            <a:endParaRPr lang="es-CO" sz="2000" dirty="0">
              <a:latin typeface="Century Gothic" pitchFamily="34" charset="0"/>
            </a:endParaRPr>
          </a:p>
          <a:p>
            <a:pPr marL="0" indent="0">
              <a:buNone/>
            </a:pPr>
            <a:r>
              <a:rPr lang="es-CO" sz="2000" dirty="0" smtClean="0">
                <a:latin typeface="Century Gothic" pitchFamily="34" charset="0"/>
              </a:rPr>
              <a:t>Ministerio de minas y energía. Reglamento técnico de instalaciones RETIE. </a:t>
            </a:r>
            <a:r>
              <a:rPr lang="es-CO" sz="2000" dirty="0" smtClean="0">
                <a:latin typeface="Century Gothic" pitchFamily="34" charset="0"/>
              </a:rPr>
              <a:t>Disponible en: </a:t>
            </a:r>
            <a:r>
              <a:rPr lang="es-CO" sz="2000" dirty="0" smtClean="0">
                <a:latin typeface="Century Gothic" pitchFamily="34" charset="0"/>
              </a:rPr>
              <a:t>http</a:t>
            </a:r>
            <a:r>
              <a:rPr lang="es-CO" sz="2000" dirty="0">
                <a:latin typeface="Century Gothic" pitchFamily="34" charset="0"/>
              </a:rPr>
              <a:t>://</a:t>
            </a:r>
            <a:r>
              <a:rPr lang="es-CO" sz="2000" dirty="0" smtClean="0">
                <a:latin typeface="Century Gothic" pitchFamily="34" charset="0"/>
              </a:rPr>
              <a:t>www.minminas.gov.co/minminas/energia.jsp?cargaHome=3&amp;id_categoria=157&amp;id_subcategoria=770</a:t>
            </a:r>
            <a:r>
              <a:rPr lang="es-CO" sz="2000" dirty="0">
                <a:latin typeface="Century Gothic" pitchFamily="34" charset="0"/>
              </a:rPr>
              <a:t> Fecha de consulta: </a:t>
            </a:r>
            <a:r>
              <a:rPr lang="es-CO" sz="2000" dirty="0" smtClean="0">
                <a:latin typeface="Century Gothic" pitchFamily="34" charset="0"/>
              </a:rPr>
              <a:t>19 de </a:t>
            </a:r>
            <a:r>
              <a:rPr lang="es-CO" sz="2000" dirty="0">
                <a:latin typeface="Century Gothic" pitchFamily="34" charset="0"/>
              </a:rPr>
              <a:t>Diciembre de 2012. </a:t>
            </a:r>
            <a:endParaRPr lang="es-CO" sz="2000" dirty="0" smtClean="0">
              <a:latin typeface="Century Gothic" pitchFamily="34" charset="0"/>
            </a:endParaRPr>
          </a:p>
        </p:txBody>
      </p:sp>
    </p:spTree>
    <p:extLst>
      <p:ext uri="{BB962C8B-B14F-4D97-AF65-F5344CB8AC3E}">
        <p14:creationId xmlns:p14="http://schemas.microsoft.com/office/powerpoint/2010/main" val="42624304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75656" y="3068960"/>
            <a:ext cx="7272808" cy="1143000"/>
          </a:xfrm>
        </p:spPr>
        <p:txBody>
          <a:bodyPr/>
          <a:lstStyle/>
          <a:p>
            <a:r>
              <a:rPr lang="es-CO" b="1" dirty="0" smtClean="0">
                <a:effectLst>
                  <a:outerShdw blurRad="38100" dist="38100" dir="2700000" algn="tl">
                    <a:srgbClr val="000000">
                      <a:alpha val="43137"/>
                    </a:srgbClr>
                  </a:outerShdw>
                </a:effectLst>
                <a:latin typeface="Century Gothic" pitchFamily="34" charset="0"/>
              </a:rPr>
              <a:t>GRACIAS!!</a:t>
            </a:r>
            <a:endParaRPr lang="es-CO" b="1" dirty="0">
              <a:effectLst>
                <a:outerShdw blurRad="38100" dist="38100" dir="2700000" algn="tl">
                  <a:srgbClr val="000000">
                    <a:alpha val="43137"/>
                  </a:srgbClr>
                </a:outerShdw>
              </a:effectLst>
              <a:latin typeface="Century Gothic" pitchFamily="34" charset="0"/>
            </a:endParaRP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2054" y="4149080"/>
            <a:ext cx="2351304" cy="2439913"/>
          </a:xfrm>
          <a:prstGeom prst="rect">
            <a:avLst/>
          </a:prstGeom>
        </p:spPr>
      </p:pic>
    </p:spTree>
    <p:extLst>
      <p:ext uri="{BB962C8B-B14F-4D97-AF65-F5344CB8AC3E}">
        <p14:creationId xmlns:p14="http://schemas.microsoft.com/office/powerpoint/2010/main" val="237264539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TotalTime>
  <Words>2642</Words>
  <Application>Microsoft Office PowerPoint</Application>
  <PresentationFormat>Presentación en pantalla (4:3)</PresentationFormat>
  <Paragraphs>277</Paragraphs>
  <Slides>38</Slides>
  <Notes>2</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38</vt:i4>
      </vt:variant>
    </vt:vector>
  </HeadingPairs>
  <TitlesOfParts>
    <vt:vector size="40" baseType="lpstr">
      <vt:lpstr>Tema de Office</vt:lpstr>
      <vt:lpstr>Imagen de mapa de bits</vt:lpstr>
      <vt:lpstr>RIESGO ELÉCTRICO</vt:lpstr>
      <vt:lpstr>Presentación de PowerPoint</vt:lpstr>
      <vt:lpstr>Ley de Ohm</vt:lpstr>
      <vt:lpstr>Niveles de tensión</vt:lpstr>
      <vt:lpstr>LA ELECTRICIDAD:  EL PELIGRO QUE NO SE VE !!</vt:lpstr>
      <vt:lpstr>¿QUE ES EL RIESGO ELÉCTRICO?</vt:lpstr>
      <vt:lpstr>Presentación de PowerPoint</vt:lpstr>
      <vt:lpstr>¿QUÉ ES EL ACCIDENTE ELÉCTRICO? </vt:lpstr>
      <vt:lpstr>FACTORES QUE INFLUYEN EN EL ACCIDENTE ELÉCTRICO</vt:lpstr>
      <vt:lpstr>Presentación de PowerPoint</vt:lpstr>
      <vt:lpstr>Contactos Eléctricos</vt:lpstr>
      <vt:lpstr>Presentación de PowerPoint</vt:lpstr>
      <vt:lpstr>Las actividades laborales donde la muerte por electrocución se produce con mayor frecuencia son:</vt:lpstr>
      <vt:lpstr>En el ámbito laboral los accidentes eléctricos constituyen</vt:lpstr>
      <vt:lpstr>CUALQUIER PERSONA PUEDE ESTAR EN RIESGO DE ACCIDENTE ELÉCTRICO POR:</vt:lpstr>
      <vt:lpstr>ACCIÓN DE LA CORRIENTE ELÉCTRICA EN EL ORGANISMO</vt:lpstr>
      <vt:lpstr>Presentación de PowerPoint</vt:lpstr>
      <vt:lpstr>Presentación de PowerPoint</vt:lpstr>
      <vt:lpstr>Presentación de PowerPoint</vt:lpstr>
      <vt:lpstr>PROTECCIÓN CONTRA CONTACTOS DIRECTOS</vt:lpstr>
      <vt:lpstr>PROTECCIÓN CONTRA CONTACTOS INDIRECTOS</vt:lpstr>
      <vt:lpstr>¿QUE HACER ANTE UN ACCIDENTE ELÉCTRICO?</vt:lpstr>
      <vt:lpstr>Presentación de PowerPoint</vt:lpstr>
      <vt:lpstr>RECOMENDACIONES PARA TRABAJOS SIN TENSIÓN</vt:lpstr>
      <vt:lpstr>RECOMENDACIONES PARA TRABAJOS EN TENSIÓN</vt:lpstr>
      <vt:lpstr>Presentación de PowerPoint</vt:lpstr>
      <vt:lpstr>Presentación de PowerPoint</vt:lpstr>
      <vt:lpstr>Presentación de PowerPoint</vt:lpstr>
      <vt:lpstr>Presentación de PowerPoint</vt:lpstr>
      <vt:lpstr>4. LEGISLACIÓN</vt:lpstr>
      <vt:lpstr>Presentación de PowerPoint</vt:lpstr>
      <vt:lpstr>Presentación de PowerPoint</vt:lpstr>
      <vt:lpstr>Presentación de PowerPoint</vt:lpstr>
      <vt:lpstr>Presentación de PowerPoint</vt:lpstr>
      <vt:lpstr>Presentación de PowerPoint</vt:lpstr>
      <vt:lpstr>Presentación de PowerPoint</vt:lpstr>
      <vt:lpstr>BIBLIOGRAFÍA</vt:lpstr>
      <vt:lpstr>GRACIAS!!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RIESGO ELÉCTRICO</dc:title>
  <dc:creator>Casa</dc:creator>
  <cp:lastModifiedBy>Casa</cp:lastModifiedBy>
  <cp:revision>55</cp:revision>
  <dcterms:created xsi:type="dcterms:W3CDTF">2012-12-15T14:58:50Z</dcterms:created>
  <dcterms:modified xsi:type="dcterms:W3CDTF">2012-12-21T22:23:58Z</dcterms:modified>
</cp:coreProperties>
</file>